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2" r:id="rId3"/>
    <p:sldId id="258" r:id="rId4"/>
    <p:sldId id="259" r:id="rId5"/>
    <p:sldId id="266" r:id="rId6"/>
    <p:sldId id="261" r:id="rId7"/>
    <p:sldId id="267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6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38B4C-B5F2-4576-8A0F-0E1B39B1019D}" type="datetimeFigureOut">
              <a:rPr lang="ru-RU"/>
              <a:pPr>
                <a:defRPr/>
              </a:pPr>
              <a:t>24.01.2024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42EF8-DA60-4FAE-8032-A4F1FF8801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0604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6DAB0-9EC5-4230-90DE-25B57F7B24B6}" type="datetimeFigureOut">
              <a:rPr lang="ru-RU"/>
              <a:pPr>
                <a:defRPr/>
              </a:pPr>
              <a:t>24.01.2024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ADCB2-A156-417D-8288-B240979212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533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187A6-AF22-424A-911E-838520E39F56}" type="datetimeFigureOut">
              <a:rPr lang="ru-RU"/>
              <a:pPr>
                <a:defRPr/>
              </a:pPr>
              <a:t>24.01.2024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F42D2-8C39-4B70-900B-F118F3FC93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9437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E4D8-3758-4B55-B88E-D7EEB59C5C82}" type="datetimeFigureOut">
              <a:rPr lang="ru-RU"/>
              <a:pPr>
                <a:defRPr/>
              </a:pPr>
              <a:t>24.01.2024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FA72B-8F2C-4952-9CA9-86E04A78FB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423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EBBCE-390A-4F75-87B7-9BBD5ADB176D}" type="datetimeFigureOut">
              <a:rPr lang="ru-RU"/>
              <a:pPr>
                <a:defRPr/>
              </a:pPr>
              <a:t>24.01.2024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000FB-53D1-4082-960E-22D1B0568D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834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ADB84-B167-427D-BB62-FFAE07D50585}" type="datetimeFigureOut">
              <a:rPr lang="ru-RU"/>
              <a:pPr>
                <a:defRPr/>
              </a:pPr>
              <a:t>24.01.2024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5CBCD-00DD-4C90-B986-6288FCB4B4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648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39C53-68C7-45C9-A2BA-DF1F2DE33A70}" type="datetimeFigureOut">
              <a:rPr lang="ru-RU"/>
              <a:pPr>
                <a:defRPr/>
              </a:pPr>
              <a:t>24.01.2024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B9268-7E3A-48A7-80D3-7EB0D40C32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629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C7DBA-AD2B-462D-9B53-13A1C880F945}" type="datetimeFigureOut">
              <a:rPr lang="ru-RU"/>
              <a:pPr>
                <a:defRPr/>
              </a:pPr>
              <a:t>24.01.2024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623CF-17AB-4A4F-A178-5429BD2DFB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2166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A87B5-BA79-4FF4-A6B4-D0C104D00205}" type="datetimeFigureOut">
              <a:rPr lang="ru-RU"/>
              <a:pPr>
                <a:defRPr/>
              </a:pPr>
              <a:t>24.01.2024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2AC1D-8F23-4E07-904E-F74B6F993C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7638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9C805-8F18-472D-9706-1EC18DF9E793}" type="datetimeFigureOut">
              <a:rPr lang="ru-RU"/>
              <a:pPr>
                <a:defRPr/>
              </a:pPr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C1EE7FE8-D0C0-40AF-9C56-01B79A70B9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862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475D6-F736-4F12-A38A-DD25E9885128}" type="datetimeFigureOut">
              <a:rPr lang="ru-RU"/>
              <a:pPr>
                <a:defRPr/>
              </a:pPr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E75E5-6B33-4E44-B448-891EB7E81D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635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FB1CB7-4C9A-4568-AB34-40050E7B297B}" type="datetimeFigureOut">
              <a:rPr lang="ru-RU"/>
              <a:pPr>
                <a:defRPr/>
              </a:pPr>
              <a:t>24.01.2024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A98"/>
                </a:solidFill>
              </a:defRPr>
            </a:lvl1pPr>
          </a:lstStyle>
          <a:p>
            <a:fld id="{DE749DAC-2340-4F50-8A33-D0CBA21995E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7" r:id="rId1"/>
    <p:sldLayoutId id="2147484041" r:id="rId2"/>
    <p:sldLayoutId id="2147484048" r:id="rId3"/>
    <p:sldLayoutId id="2147484042" r:id="rId4"/>
    <p:sldLayoutId id="2147484049" r:id="rId5"/>
    <p:sldLayoutId id="2147484043" r:id="rId6"/>
    <p:sldLayoutId id="2147484044" r:id="rId7"/>
    <p:sldLayoutId id="2147484050" r:id="rId8"/>
    <p:sldLayoutId id="2147484051" r:id="rId9"/>
    <p:sldLayoutId id="2147484045" r:id="rId10"/>
    <p:sldLayoutId id="21474840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96975"/>
            <a:ext cx="8929688" cy="10795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C000"/>
                </a:solidFill>
              </a:rPr>
              <a:t/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/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>1. Make a sentence using the map</a:t>
            </a:r>
            <a:r>
              <a:rPr lang="ru-RU" b="1" dirty="0" smtClean="0">
                <a:solidFill>
                  <a:srgbClr val="FFC000"/>
                </a:solidFill>
              </a:rPr>
              <a:t/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92D050"/>
                </a:solidFill>
              </a:rPr>
              <a:t> </a:t>
            </a:r>
            <a:r>
              <a:rPr lang="en-US" b="1" dirty="0" smtClean="0">
                <a:solidFill>
                  <a:srgbClr val="92D050"/>
                </a:solidFill>
              </a:rPr>
              <a:t/>
            </a:r>
            <a:br>
              <a:rPr lang="en-US" b="1" dirty="0" smtClean="0">
                <a:solidFill>
                  <a:srgbClr val="92D050"/>
                </a:solidFill>
              </a:rPr>
            </a:br>
            <a:r>
              <a:rPr lang="en-US" b="1" dirty="0" smtClean="0">
                <a:solidFill>
                  <a:srgbClr val="92D050"/>
                </a:solidFill>
              </a:rPr>
              <a:t>to be washed by   ….     to the West </a:t>
            </a:r>
            <a:br>
              <a:rPr lang="en-US" b="1" dirty="0" smtClean="0">
                <a:solidFill>
                  <a:srgbClr val="92D050"/>
                </a:solidFill>
              </a:rPr>
            </a:br>
            <a:r>
              <a:rPr lang="en-US" b="1" dirty="0" smtClean="0">
                <a:solidFill>
                  <a:srgbClr val="92D050"/>
                </a:solidFill>
              </a:rPr>
              <a:t>                                         </a:t>
            </a:r>
            <a:r>
              <a:rPr lang="ru-RU" b="1" dirty="0" smtClean="0">
                <a:solidFill>
                  <a:srgbClr val="FFC000"/>
                </a:solidFill>
              </a:rPr>
              <a:t/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/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/>
            </a:r>
            <a:br>
              <a:rPr lang="ru-RU" b="1" dirty="0" smtClean="0">
                <a:solidFill>
                  <a:srgbClr val="FFC000"/>
                </a:solidFill>
              </a:rPr>
            </a:br>
            <a:endParaRPr lang="ru-RU" sz="2200" b="1" dirty="0">
              <a:solidFill>
                <a:srgbClr val="00B0F0"/>
              </a:solidFill>
            </a:endParaRP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492375"/>
            <a:ext cx="8424863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2"/>
          <p:cNvSpPr>
            <a:spLocks noChangeArrowheads="1"/>
          </p:cNvSpPr>
          <p:nvPr/>
        </p:nvSpPr>
        <p:spPr bwMode="auto">
          <a:xfrm>
            <a:off x="3143250" y="3929063"/>
            <a:ext cx="4572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u="sng">
                <a:solidFill>
                  <a:srgbClr val="FFC000"/>
                </a:solidFill>
              </a:rPr>
              <a:t>Languages</a:t>
            </a:r>
            <a:r>
              <a:rPr lang="ru-RU" altLang="ru-RU" sz="2400" b="1" u="sng">
                <a:solidFill>
                  <a:srgbClr val="FFC000"/>
                </a:solidFill>
              </a:rPr>
              <a:t> </a:t>
            </a:r>
            <a:endParaRPr lang="en-US" altLang="ru-RU" sz="2400" b="1" u="sng">
              <a:solidFill>
                <a:srgbClr val="FFC000"/>
              </a:solidFill>
            </a:endParaRPr>
          </a:p>
          <a:p>
            <a:pPr eaLnBrk="1" hangingPunct="1"/>
            <a:r>
              <a:rPr lang="en-US" altLang="ru-RU"/>
              <a:t>English, Spanish, French, German, Italian, Chinese, and many others</a:t>
            </a:r>
            <a:endParaRPr lang="ru-RU" altLang="ru-RU"/>
          </a:p>
        </p:txBody>
      </p:sp>
      <p:sp>
        <p:nvSpPr>
          <p:cNvPr id="8195" name="Прямоугольник 3"/>
          <p:cNvSpPr>
            <a:spLocks noChangeArrowheads="1"/>
          </p:cNvSpPr>
          <p:nvPr/>
        </p:nvSpPr>
        <p:spPr bwMode="auto">
          <a:xfrm>
            <a:off x="1857375" y="2000250"/>
            <a:ext cx="45720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u="sng">
                <a:solidFill>
                  <a:srgbClr val="FFC000"/>
                </a:solidFill>
              </a:rPr>
              <a:t>Largest cities, with population</a:t>
            </a:r>
          </a:p>
          <a:p>
            <a:pPr eaLnBrk="1" hangingPunct="1"/>
            <a:r>
              <a:rPr lang="en-US" altLang="ru-RU"/>
              <a:t>New York 8,085,742</a:t>
            </a:r>
          </a:p>
          <a:p>
            <a:pPr eaLnBrk="1" hangingPunct="1"/>
            <a:r>
              <a:rPr lang="en-US" altLang="ru-RU"/>
              <a:t>Los Angeles 3,819,951</a:t>
            </a:r>
          </a:p>
          <a:p>
            <a:pPr eaLnBrk="1" hangingPunct="1"/>
            <a:r>
              <a:rPr lang="en-US" altLang="ru-RU"/>
              <a:t>Chicago 2,869,121</a:t>
            </a:r>
          </a:p>
          <a:p>
            <a:pPr eaLnBrk="1" hangingPunct="1"/>
            <a:r>
              <a:rPr lang="en-US" altLang="ru-RU"/>
              <a:t>Houston 2,009,690</a:t>
            </a:r>
          </a:p>
          <a:p>
            <a:pPr eaLnBrk="1" hangingPunct="1"/>
            <a:r>
              <a:rPr lang="en-US" altLang="ru-RU"/>
              <a:t>Philadelphia 1,479,339</a:t>
            </a:r>
            <a:endParaRPr lang="ru-RU" altLang="ru-RU"/>
          </a:p>
        </p:txBody>
      </p:sp>
      <p:sp>
        <p:nvSpPr>
          <p:cNvPr id="8196" name="Прямоугольник 15"/>
          <p:cNvSpPr>
            <a:spLocks noChangeArrowheads="1"/>
          </p:cNvSpPr>
          <p:nvPr/>
        </p:nvSpPr>
        <p:spPr bwMode="auto">
          <a:xfrm>
            <a:off x="4286250" y="5214938"/>
            <a:ext cx="2274888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u="sng">
                <a:solidFill>
                  <a:srgbClr val="FFC000"/>
                </a:solidFill>
              </a:rPr>
              <a:t>Government</a:t>
            </a:r>
          </a:p>
          <a:p>
            <a:pPr eaLnBrk="1" hangingPunct="1"/>
            <a:r>
              <a:rPr lang="en-US" altLang="ru-RU"/>
              <a:t>Form of government</a:t>
            </a:r>
          </a:p>
          <a:p>
            <a:pPr eaLnBrk="1" hangingPunct="1"/>
            <a:r>
              <a:rPr lang="en-US" altLang="ru-RU"/>
              <a:t>Head of state</a:t>
            </a:r>
          </a:p>
          <a:p>
            <a:pPr eaLnBrk="1" hangingPunct="1"/>
            <a:r>
              <a:rPr lang="en-US" altLang="ru-RU"/>
              <a:t>Head of government</a:t>
            </a:r>
            <a:endParaRPr lang="ru-RU" altLang="ru-RU"/>
          </a:p>
        </p:txBody>
      </p:sp>
      <p:sp>
        <p:nvSpPr>
          <p:cNvPr id="8197" name="Прямоугольник 16"/>
          <p:cNvSpPr>
            <a:spLocks noChangeArrowheads="1"/>
          </p:cNvSpPr>
          <p:nvPr/>
        </p:nvSpPr>
        <p:spPr bwMode="auto">
          <a:xfrm>
            <a:off x="500063" y="214313"/>
            <a:ext cx="46926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FFC000"/>
                </a:solidFill>
              </a:rPr>
              <a:t>2. Write some sentences about</a:t>
            </a:r>
          </a:p>
          <a:p>
            <a:pPr eaLnBrk="1" hangingPunct="1"/>
            <a:r>
              <a:rPr lang="en-US" altLang="ru-RU" sz="2400" b="1">
                <a:solidFill>
                  <a:srgbClr val="FFC000"/>
                </a:solidFill>
              </a:rPr>
              <a:t>Area</a:t>
            </a:r>
            <a:r>
              <a:rPr lang="ru-RU" altLang="ru-RU" sz="2400" b="1">
                <a:solidFill>
                  <a:srgbClr val="FFC000"/>
                </a:solidFill>
              </a:rPr>
              <a:t> </a:t>
            </a:r>
            <a:endParaRPr lang="en-US" altLang="ru-RU" sz="2400" b="1">
              <a:solidFill>
                <a:srgbClr val="FFC000"/>
              </a:solidFill>
            </a:endParaRPr>
          </a:p>
          <a:p>
            <a:pPr eaLnBrk="1" hangingPunct="1"/>
            <a:r>
              <a:rPr lang="en-US" altLang="ru-RU"/>
              <a:t>9,826,630 sq km</a:t>
            </a:r>
            <a:endParaRPr lang="ru-RU" altLang="ru-RU"/>
          </a:p>
        </p:txBody>
      </p:sp>
      <p:sp>
        <p:nvSpPr>
          <p:cNvPr id="8198" name="Прямоугольник 17"/>
          <p:cNvSpPr>
            <a:spLocks noChangeArrowheads="1"/>
          </p:cNvSpPr>
          <p:nvPr/>
        </p:nvSpPr>
        <p:spPr bwMode="auto">
          <a:xfrm>
            <a:off x="1928813" y="1143000"/>
            <a:ext cx="20193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u="sng">
                <a:solidFill>
                  <a:srgbClr val="FFC000"/>
                </a:solidFill>
              </a:rPr>
              <a:t>Capital</a:t>
            </a:r>
            <a:r>
              <a:rPr lang="ru-RU" altLang="ru-RU" sz="2400" b="1" u="sng">
                <a:solidFill>
                  <a:srgbClr val="FFC000"/>
                </a:solidFill>
              </a:rPr>
              <a:t> </a:t>
            </a:r>
            <a:r>
              <a:rPr lang="en-US" altLang="ru-RU">
                <a:solidFill>
                  <a:srgbClr val="FFC000"/>
                </a:solidFill>
              </a:rPr>
              <a:t> </a:t>
            </a:r>
          </a:p>
          <a:p>
            <a:pPr eaLnBrk="1" hangingPunct="1"/>
            <a:r>
              <a:rPr lang="en-US" altLang="ru-RU"/>
              <a:t>Washington, D.C.</a:t>
            </a:r>
            <a:endParaRPr lang="ru-RU" alt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ru-RU" sz="2800" b="1" smtClean="0">
                <a:solidFill>
                  <a:srgbClr val="FFC000"/>
                </a:solidFill>
              </a:rPr>
              <a:t>3. Fill in the gaps</a:t>
            </a:r>
            <a:br>
              <a:rPr lang="en-US" altLang="ru-RU" sz="2800" b="1" smtClean="0">
                <a:solidFill>
                  <a:srgbClr val="FFC000"/>
                </a:solidFill>
              </a:rPr>
            </a:br>
            <a:r>
              <a:rPr lang="en-US" altLang="ru-RU" sz="2800" b="1" smtClean="0">
                <a:solidFill>
                  <a:srgbClr val="FFC000"/>
                </a:solidFill>
              </a:rPr>
              <a:t>States and Capitals of the United States</a:t>
            </a:r>
            <a:r>
              <a:rPr lang="ru-RU" altLang="ru-RU" sz="3600" b="1" smtClean="0">
                <a:solidFill>
                  <a:srgbClr val="FFC000"/>
                </a:solidFill>
              </a:rPr>
              <a:t/>
            </a:r>
            <a:br>
              <a:rPr lang="ru-RU" altLang="ru-RU" sz="3600" b="1" smtClean="0">
                <a:solidFill>
                  <a:srgbClr val="FFC000"/>
                </a:solidFill>
              </a:rPr>
            </a:br>
            <a:r>
              <a:rPr lang="ru-RU" altLang="ru-RU" sz="2000" smtClean="0">
                <a:solidFill>
                  <a:srgbClr val="00B0F0"/>
                </a:solidFill>
              </a:rPr>
              <a:t>                                        </a:t>
            </a:r>
            <a:r>
              <a:rPr lang="en-US" altLang="ru-RU" sz="3200" smtClean="0"/>
              <a:t/>
            </a:r>
            <a:br>
              <a:rPr lang="en-US" altLang="ru-RU" sz="3200" smtClean="0"/>
            </a:br>
            <a:endParaRPr lang="ru-RU" altLang="ru-RU" sz="3200" smtClean="0"/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179388" y="5445125"/>
            <a:ext cx="8964612" cy="12001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n-US" sz="2400" b="1" dirty="0">
                <a:solidFill>
                  <a:schemeClr val="bg1"/>
                </a:solidFill>
              </a:rPr>
              <a:t>The United States consists of 1)</a:t>
            </a:r>
            <a:r>
              <a:rPr lang="ru-RU" sz="2400" b="1" dirty="0">
                <a:solidFill>
                  <a:schemeClr val="bg1"/>
                </a:solidFill>
              </a:rPr>
              <a:t>…………</a:t>
            </a:r>
            <a:r>
              <a:rPr lang="en-US" sz="2400" b="1" dirty="0">
                <a:solidFill>
                  <a:schemeClr val="bg1"/>
                </a:solidFill>
              </a:rPr>
              <a:t> states. Each state has a 2)</a:t>
            </a:r>
            <a:r>
              <a:rPr lang="ru-RU" sz="2400" b="1" dirty="0">
                <a:solidFill>
                  <a:schemeClr val="bg1"/>
                </a:solidFill>
              </a:rPr>
              <a:t>……………..</a:t>
            </a:r>
            <a:r>
              <a:rPr lang="en-US" sz="2400" b="1" dirty="0">
                <a:solidFill>
                  <a:schemeClr val="bg1"/>
                </a:solidFill>
              </a:rPr>
              <a:t>, which is the center of the state government.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9220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r>
              <a:rPr lang="en-US" altLang="ru-RU" smtClean="0"/>
              <a:t>Use the map in your textbook, p/178-179</a:t>
            </a:r>
            <a:endParaRPr lang="ru-RU" altLang="ru-RU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Содержимое 3" descr="флаг США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2790825" cy="16319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TextBox 8"/>
          <p:cNvSpPr txBox="1">
            <a:spLocks noChangeArrowheads="1"/>
          </p:cNvSpPr>
          <p:nvPr/>
        </p:nvSpPr>
        <p:spPr bwMode="auto">
          <a:xfrm>
            <a:off x="179512" y="1844824"/>
            <a:ext cx="8784976" cy="489364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n-US" sz="2400" dirty="0">
                <a:solidFill>
                  <a:srgbClr val="FFC000"/>
                </a:solidFill>
              </a:rPr>
              <a:t>4. Fill in the gaps</a:t>
            </a:r>
          </a:p>
          <a:p>
            <a:pPr algn="just">
              <a:defRPr/>
            </a:pPr>
            <a:r>
              <a:rPr lang="en-US" sz="2400" dirty="0"/>
              <a:t>Flag of the United States, </a:t>
            </a:r>
            <a:r>
              <a:rPr lang="en-US" sz="2400" dirty="0">
                <a:solidFill>
                  <a:srgbClr val="FF0000"/>
                </a:solidFill>
              </a:rPr>
              <a:t>1)……………. </a:t>
            </a:r>
            <a:r>
              <a:rPr lang="en-US" sz="2400" dirty="0"/>
              <a:t>called the American flag, the official national flag of the United States. </a:t>
            </a:r>
          </a:p>
          <a:p>
            <a:pPr algn="just">
              <a:defRPr/>
            </a:pPr>
            <a:r>
              <a:rPr lang="en-US" sz="2400" dirty="0"/>
              <a:t>It consists of 13 horizontal </a:t>
            </a:r>
            <a:r>
              <a:rPr lang="en-US" sz="2400" dirty="0">
                <a:solidFill>
                  <a:srgbClr val="FF0000"/>
                </a:solidFill>
              </a:rPr>
              <a:t>2)………….</a:t>
            </a:r>
            <a:r>
              <a:rPr lang="en-US" sz="2400" dirty="0"/>
              <a:t>, 7 red alternating with 6 white, and in the upper </a:t>
            </a:r>
            <a:r>
              <a:rPr lang="en-US" sz="2400" dirty="0">
                <a:solidFill>
                  <a:srgbClr val="FF0000"/>
                </a:solidFill>
              </a:rPr>
              <a:t>3) …………..</a:t>
            </a:r>
            <a:r>
              <a:rPr lang="en-US" sz="2400" dirty="0"/>
              <a:t>near the staff, a rectangular blue field containing 50 </a:t>
            </a:r>
            <a:r>
              <a:rPr lang="en-US" sz="2400" dirty="0">
                <a:solidFill>
                  <a:srgbClr val="FF0000"/>
                </a:solidFill>
              </a:rPr>
              <a:t>4) ………….</a:t>
            </a:r>
            <a:r>
              <a:rPr lang="en-US" sz="2400" dirty="0"/>
              <a:t>white stars.</a:t>
            </a:r>
          </a:p>
          <a:p>
            <a:pPr algn="just">
              <a:defRPr/>
            </a:pPr>
            <a:r>
              <a:rPr lang="en-US" sz="2400" dirty="0"/>
              <a:t>The stripes </a:t>
            </a:r>
            <a:r>
              <a:rPr lang="en-US" sz="2400" dirty="0">
                <a:solidFill>
                  <a:srgbClr val="FF0000"/>
                </a:solidFill>
              </a:rPr>
              <a:t>5) …………… </a:t>
            </a:r>
            <a:r>
              <a:rPr lang="en-US" sz="2400" dirty="0"/>
              <a:t>the 13 colonies that originally constituted the United States of America.</a:t>
            </a:r>
          </a:p>
          <a:p>
            <a:pPr algn="just">
              <a:defRPr/>
            </a:pPr>
            <a:r>
              <a:rPr lang="en-US" sz="2400" dirty="0"/>
              <a:t>The stars </a:t>
            </a:r>
            <a:r>
              <a:rPr lang="en-US" sz="2400" dirty="0">
                <a:solidFill>
                  <a:srgbClr val="FF0000"/>
                </a:solidFill>
              </a:rPr>
              <a:t>6) …………..</a:t>
            </a:r>
            <a:r>
              <a:rPr lang="en-US" sz="2400" dirty="0"/>
              <a:t>the 50 states of the Union.</a:t>
            </a:r>
          </a:p>
          <a:p>
            <a:pPr algn="just">
              <a:defRPr/>
            </a:pPr>
            <a:r>
              <a:rPr lang="en-US" sz="2400" dirty="0"/>
              <a:t>Because of its stars, stripes, and colors, the American flag is </a:t>
            </a:r>
            <a:r>
              <a:rPr lang="en-US" sz="2400" dirty="0">
                <a:solidFill>
                  <a:srgbClr val="FF0000"/>
                </a:solidFill>
              </a:rPr>
              <a:t>7) ……………</a:t>
            </a:r>
            <a:r>
              <a:rPr lang="en-US" sz="2400" dirty="0"/>
              <a:t> called the Star-Spangled Banner, the Stars and Stripes or the Red, White, and Blue.</a:t>
            </a:r>
            <a:endParaRPr lang="ru-RU" sz="2400" dirty="0"/>
          </a:p>
          <a:p>
            <a:pPr>
              <a:defRPr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96336" y="980728"/>
            <a:ext cx="143661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</a:rPr>
              <a:t>popularly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380312" y="188640"/>
            <a:ext cx="109196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</a:rPr>
              <a:t>stripes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260648"/>
            <a:ext cx="1058303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</a:rPr>
              <a:t>corner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4048" y="1268760"/>
            <a:ext cx="1778051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</a:rPr>
              <a:t>five-pointed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16016" y="116632"/>
            <a:ext cx="155523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</a:rPr>
              <a:t>symbolize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75856" y="980728"/>
            <a:ext cx="157126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</a:rPr>
              <a:t>represent 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24128" y="692696"/>
            <a:ext cx="15376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</a:rPr>
              <a:t>frequently</a:t>
            </a:r>
            <a:endParaRPr lang="ru-RU" sz="24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12160" y="188640"/>
            <a:ext cx="2952328" cy="444469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179512" y="260648"/>
            <a:ext cx="5688632" cy="18158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n-US" sz="2800" b="1" dirty="0">
                <a:solidFill>
                  <a:srgbClr val="FFC000"/>
                </a:solidFill>
              </a:rPr>
              <a:t>5. Think about good order</a:t>
            </a:r>
          </a:p>
          <a:p>
            <a:pPr algn="just">
              <a:defRPr/>
            </a:pPr>
            <a:r>
              <a:rPr lang="en-US" sz="2800" b="1" dirty="0"/>
              <a:t>The bird eagle as designated the was United national of States in the bald 1782.</a:t>
            </a:r>
            <a:endParaRPr lang="ru-RU" sz="2800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67744" y="2996952"/>
            <a:ext cx="4896544" cy="364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79512" y="188640"/>
            <a:ext cx="8784976" cy="26776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FFC000"/>
                </a:solidFill>
              </a:rPr>
              <a:t>6. Find the meaning of the red words.</a:t>
            </a:r>
          </a:p>
          <a:p>
            <a:pPr>
              <a:defRPr/>
            </a:pPr>
            <a:r>
              <a:rPr lang="en-US" sz="2800" dirty="0"/>
              <a:t>Washington, D.C., city and district, capital of the United States of America. The city of Washington has the same </a:t>
            </a:r>
            <a:r>
              <a:rPr lang="en-US" sz="2800" dirty="0">
                <a:solidFill>
                  <a:srgbClr val="FF0000"/>
                </a:solidFill>
              </a:rPr>
              <a:t>boundaries </a:t>
            </a:r>
            <a:r>
              <a:rPr lang="en-US" sz="2800" dirty="0"/>
              <a:t>as the District of Columbia (D.C.), a federal territory </a:t>
            </a:r>
            <a:r>
              <a:rPr lang="en-US" sz="2800" dirty="0">
                <a:solidFill>
                  <a:srgbClr val="FF0000"/>
                </a:solidFill>
              </a:rPr>
              <a:t>established</a:t>
            </a:r>
            <a:r>
              <a:rPr lang="en-US" sz="2800" dirty="0"/>
              <a:t> in 1790 as the site of the new nation’s permanent capital.</a:t>
            </a:r>
            <a:endParaRPr lang="ru-RU" sz="2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3412"/>
          </a:xfrm>
        </p:spPr>
        <p:txBody>
          <a:bodyPr/>
          <a:lstStyle/>
          <a:p>
            <a:r>
              <a:rPr lang="en-US" altLang="ru-RU" smtClean="0"/>
              <a:t>Keys</a:t>
            </a:r>
            <a:br>
              <a:rPr lang="en-US" altLang="ru-RU" smtClean="0"/>
            </a:br>
            <a:endParaRPr lang="ru-RU" altLang="ru-RU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179388" y="692150"/>
            <a:ext cx="8713787" cy="5434013"/>
          </a:xfrm>
        </p:spPr>
        <p:txBody>
          <a:bodyPr/>
          <a:lstStyle/>
          <a:p>
            <a:pPr algn="just">
              <a:buFont typeface="Wingdings 2" panose="05020102010507070707" pitchFamily="18" charset="2"/>
              <a:buNone/>
            </a:pPr>
            <a:r>
              <a:rPr lang="en-US" altLang="ru-RU" sz="2400" b="1" smtClean="0">
                <a:solidFill>
                  <a:srgbClr val="FF0000"/>
                </a:solidFill>
              </a:rPr>
              <a:t>1. The USA</a:t>
            </a:r>
            <a:r>
              <a:rPr lang="ru-RU" altLang="ru-RU" sz="2400" b="1" smtClean="0">
                <a:solidFill>
                  <a:srgbClr val="FF0000"/>
                </a:solidFill>
              </a:rPr>
              <a:t> </a:t>
            </a:r>
            <a:r>
              <a:rPr lang="en-US" altLang="ru-RU" sz="2400" b="1" smtClean="0">
                <a:solidFill>
                  <a:srgbClr val="FF0000"/>
                </a:solidFill>
              </a:rPr>
              <a:t>are washed by the Atlantic Ocean to the West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ru-RU" sz="3200" b="1" smtClean="0">
                <a:solidFill>
                  <a:srgbClr val="FF0000"/>
                </a:solidFill>
              </a:rPr>
              <a:t>3. 1)</a:t>
            </a:r>
            <a:r>
              <a:rPr lang="ru-RU" altLang="ru-RU" sz="3200" b="1" smtClean="0">
                <a:solidFill>
                  <a:srgbClr val="FF0000"/>
                </a:solidFill>
              </a:rPr>
              <a:t>……</a:t>
            </a:r>
            <a:r>
              <a:rPr lang="en-US" altLang="ru-RU" sz="3200" b="1" smtClean="0">
                <a:solidFill>
                  <a:srgbClr val="FF0000"/>
                </a:solidFill>
              </a:rPr>
              <a:t>50</a:t>
            </a:r>
            <a:r>
              <a:rPr lang="ru-RU" altLang="ru-RU" sz="3200" b="1" smtClean="0">
                <a:solidFill>
                  <a:srgbClr val="FF0000"/>
                </a:solidFill>
              </a:rPr>
              <a:t>……</a:t>
            </a:r>
            <a:r>
              <a:rPr lang="en-US" altLang="ru-RU" sz="3200" b="1" smtClean="0">
                <a:solidFill>
                  <a:srgbClr val="FF0000"/>
                </a:solidFill>
              </a:rPr>
              <a:t> states    2)</a:t>
            </a:r>
            <a:r>
              <a:rPr lang="ru-RU" altLang="ru-RU" sz="3200" b="1" smtClean="0">
                <a:solidFill>
                  <a:srgbClr val="FF0000"/>
                </a:solidFill>
              </a:rPr>
              <a:t>…</a:t>
            </a:r>
            <a:r>
              <a:rPr lang="en-US" altLang="ru-RU" sz="3200" b="1" smtClean="0">
                <a:solidFill>
                  <a:srgbClr val="FF0000"/>
                </a:solidFill>
              </a:rPr>
              <a:t>head city</a:t>
            </a:r>
            <a:r>
              <a:rPr lang="ru-RU" altLang="ru-RU" sz="3200" b="1" smtClean="0">
                <a:solidFill>
                  <a:srgbClr val="FF0000"/>
                </a:solidFill>
              </a:rPr>
              <a:t>……</a:t>
            </a:r>
            <a:endParaRPr lang="en-US" altLang="ru-RU" sz="3200" b="1" smtClean="0">
              <a:solidFill>
                <a:srgbClr val="FF0000"/>
              </a:solidFill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ru-RU" sz="3200" b="1" smtClean="0">
                <a:solidFill>
                  <a:srgbClr val="FF0000"/>
                </a:solidFill>
              </a:rPr>
              <a:t>4.</a:t>
            </a:r>
            <a:r>
              <a:rPr lang="en-US" altLang="ru-RU" sz="3200" b="1" smtClean="0">
                <a:solidFill>
                  <a:schemeClr val="bg1"/>
                </a:solidFill>
              </a:rPr>
              <a:t> </a:t>
            </a:r>
            <a:r>
              <a:rPr lang="en-US" altLang="ru-RU" sz="3200" smtClean="0">
                <a:solidFill>
                  <a:srgbClr val="FF0000"/>
                </a:solidFill>
              </a:rPr>
              <a:t>1) popularly        2) stripes</a:t>
            </a:r>
            <a:r>
              <a:rPr lang="en-US" altLang="ru-RU" sz="3200" smtClean="0"/>
              <a:t>        </a:t>
            </a:r>
            <a:r>
              <a:rPr lang="en-US" altLang="ru-RU" sz="3200" smtClean="0">
                <a:solidFill>
                  <a:srgbClr val="FF0000"/>
                </a:solidFill>
              </a:rPr>
              <a:t>3) corner 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en-US" altLang="ru-RU" sz="3200" smtClean="0">
                <a:solidFill>
                  <a:srgbClr val="FF0000"/>
                </a:solidFill>
              </a:rPr>
              <a:t>4) five-pointed</a:t>
            </a:r>
            <a:r>
              <a:rPr lang="en-US" altLang="ru-RU" sz="3200" smtClean="0"/>
              <a:t>       </a:t>
            </a:r>
            <a:r>
              <a:rPr lang="en-US" altLang="ru-RU" sz="3200" smtClean="0">
                <a:solidFill>
                  <a:srgbClr val="FF0000"/>
                </a:solidFill>
              </a:rPr>
              <a:t>5) symbolize 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en-US" altLang="ru-RU" sz="3200" smtClean="0">
                <a:solidFill>
                  <a:srgbClr val="FF0000"/>
                </a:solidFill>
              </a:rPr>
              <a:t>6) Represent</a:t>
            </a:r>
            <a:r>
              <a:rPr lang="en-US" altLang="ru-RU" sz="3200" smtClean="0"/>
              <a:t>         </a:t>
            </a:r>
            <a:r>
              <a:rPr lang="en-US" altLang="ru-RU" sz="3200" smtClean="0">
                <a:solidFill>
                  <a:srgbClr val="FF0000"/>
                </a:solidFill>
              </a:rPr>
              <a:t>7)</a:t>
            </a:r>
            <a:r>
              <a:rPr lang="en-US" altLang="ru-RU" sz="3200" smtClean="0"/>
              <a:t> </a:t>
            </a:r>
            <a:r>
              <a:rPr lang="en-US" altLang="ru-RU" sz="3200" smtClean="0">
                <a:solidFill>
                  <a:srgbClr val="FF0000"/>
                </a:solidFill>
              </a:rPr>
              <a:t>frequently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en-US" altLang="ru-RU" sz="3200" b="1" smtClean="0"/>
              <a:t>5.</a:t>
            </a:r>
            <a:r>
              <a:rPr lang="en-US" altLang="ru-RU" sz="3200" b="1" smtClean="0">
                <a:solidFill>
                  <a:schemeClr val="bg1"/>
                </a:solidFill>
              </a:rPr>
              <a:t> </a:t>
            </a:r>
            <a:r>
              <a:rPr lang="en-US" altLang="ru-RU" sz="3200" b="1" smtClean="0"/>
              <a:t>The bald eagle was designated as the national bird of the United States in 1782.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en-US" altLang="ru-RU" sz="3200" b="1" smtClean="0"/>
              <a:t>7. </a:t>
            </a:r>
            <a:r>
              <a:rPr lang="en-US" altLang="ru-RU" sz="3200" smtClean="0">
                <a:solidFill>
                  <a:srgbClr val="FF0000"/>
                </a:solidFill>
              </a:rPr>
              <a:t>Boundaries – </a:t>
            </a:r>
            <a:r>
              <a:rPr lang="ru-RU" altLang="ru-RU" sz="3200" smtClean="0">
                <a:solidFill>
                  <a:srgbClr val="FF0000"/>
                </a:solidFill>
              </a:rPr>
              <a:t>границы</a:t>
            </a:r>
            <a:endParaRPr lang="en-US" altLang="ru-RU" sz="3200" smtClean="0">
              <a:solidFill>
                <a:srgbClr val="FF0000"/>
              </a:solidFill>
            </a:endParaRPr>
          </a:p>
          <a:p>
            <a:pPr algn="just">
              <a:buFont typeface="Wingdings 2" panose="05020102010507070707" pitchFamily="18" charset="2"/>
              <a:buNone/>
            </a:pPr>
            <a:r>
              <a:rPr lang="en-US" altLang="ru-RU" sz="3200" smtClean="0">
                <a:solidFill>
                  <a:srgbClr val="FF0000"/>
                </a:solidFill>
              </a:rPr>
              <a:t>    established</a:t>
            </a:r>
            <a:r>
              <a:rPr lang="ru-RU" altLang="ru-RU" sz="3200" smtClean="0">
                <a:solidFill>
                  <a:srgbClr val="FF0000"/>
                </a:solidFill>
              </a:rPr>
              <a:t> –</a:t>
            </a:r>
            <a:r>
              <a:rPr lang="en-US" altLang="ru-RU" sz="3200" smtClean="0">
                <a:solidFill>
                  <a:srgbClr val="FF0000"/>
                </a:solidFill>
              </a:rPr>
              <a:t> </a:t>
            </a:r>
            <a:r>
              <a:rPr lang="ru-RU" altLang="ru-RU" sz="3200" smtClean="0">
                <a:solidFill>
                  <a:srgbClr val="FF0000"/>
                </a:solidFill>
              </a:rPr>
              <a:t>создана, основана</a:t>
            </a:r>
            <a:endParaRPr lang="ru-RU" altLang="ru-RU" sz="3200" b="1" smtClean="0"/>
          </a:p>
          <a:p>
            <a:pPr algn="just">
              <a:buFont typeface="Wingdings 2" panose="05020102010507070707" pitchFamily="18" charset="2"/>
              <a:buNone/>
            </a:pPr>
            <a:endParaRPr lang="en-US" altLang="ru-RU" sz="3200" b="1" smtClean="0">
              <a:solidFill>
                <a:schemeClr val="bg1"/>
              </a:solidFill>
            </a:endParaRPr>
          </a:p>
          <a:p>
            <a:pPr>
              <a:buFont typeface="Wingdings 2" panose="05020102010507070707" pitchFamily="18" charset="2"/>
              <a:buNone/>
            </a:pPr>
            <a:endParaRPr lang="ru-RU" altLang="ru-R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236</TotalTime>
  <Words>395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Franklin Gothic Book</vt:lpstr>
      <vt:lpstr>Wingdings 2</vt:lpstr>
      <vt:lpstr>Calibri</vt:lpstr>
      <vt:lpstr>Техническая</vt:lpstr>
      <vt:lpstr>  1. Make a sentence using the map   to be washed by   ….     to the West                                              </vt:lpstr>
      <vt:lpstr>Презентация PowerPoint</vt:lpstr>
      <vt:lpstr>3. Fill in the gaps States and Capitals of the United States                                          </vt:lpstr>
      <vt:lpstr>Презентация PowerPoint</vt:lpstr>
      <vt:lpstr>Презентация PowerPoint</vt:lpstr>
      <vt:lpstr>Презентация PowerPoint</vt:lpstr>
      <vt:lpstr>Keys </vt:lpstr>
    </vt:vector>
  </TitlesOfParts>
  <Company>dd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ss</dc:creator>
  <cp:lastModifiedBy>svb1995@mail.ru</cp:lastModifiedBy>
  <cp:revision>39</cp:revision>
  <dcterms:created xsi:type="dcterms:W3CDTF">2009-01-09T08:54:57Z</dcterms:created>
  <dcterms:modified xsi:type="dcterms:W3CDTF">2024-01-24T15:47:39Z</dcterms:modified>
</cp:coreProperties>
</file>