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75" r:id="rId2"/>
    <p:sldId id="278" r:id="rId3"/>
    <p:sldId id="276" r:id="rId4"/>
    <p:sldId id="282" r:id="rId5"/>
    <p:sldId id="285" r:id="rId6"/>
    <p:sldId id="274" r:id="rId7"/>
    <p:sldId id="28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BAB"/>
    <a:srgbClr val="D1FA8E"/>
    <a:srgbClr val="D1FA86"/>
    <a:srgbClr val="B7E57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5135" autoAdjust="0"/>
  </p:normalViewPr>
  <p:slideViewPr>
    <p:cSldViewPr>
      <p:cViewPr varScale="1">
        <p:scale>
          <a:sx n="80" d="100"/>
          <a:sy n="80" d="100"/>
        </p:scale>
        <p:origin x="14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C5E36-CCA0-444C-92B2-85D2B0DD27B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385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ABDAF-40F9-4092-96E7-269D7749C32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1016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1B12F-6F7E-4CA4-8DC5-5DCCE7EDB8C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0759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CB700-40A5-4A3D-9B6C-337CC915F30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16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3A036-F34B-4146-8B46-4F0DBA31D7F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912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DFBDA-7349-40C2-B329-6B5E9E69DF3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5388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ACAC2-123D-4140-8A79-C372BBCFFAE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693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9E38F-548E-486A-9D7D-7CB9BF556A1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095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0DE4B-A3B5-41CF-923A-A124D7DBA9F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849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801E3-BA08-4F72-A72D-6C582F55585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5099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9CA78-0823-4A6B-994D-0B2D5866438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2360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AC485"/>
            </a:gs>
            <a:gs pos="50000">
              <a:srgbClr val="EEFBAB"/>
            </a:gs>
            <a:gs pos="100000">
              <a:srgbClr val="BAC48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6C53D36-CE67-4ABF-B974-3C85DB1AC8F6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95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1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1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1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1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95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196975"/>
            <a:ext cx="6335713" cy="1462088"/>
          </a:xfrm>
        </p:spPr>
        <p:txBody>
          <a:bodyPr/>
          <a:lstStyle/>
          <a:p>
            <a:pPr eaLnBrk="1" hangingPunct="1"/>
            <a:r>
              <a:rPr lang="en-US" altLang="ru-RU" sz="9600" b="0" smtClean="0">
                <a:latin typeface="Comic Sans MS" panose="030F0702030302020204" pitchFamily="66" charset="0"/>
              </a:rPr>
              <a:t>New York</a:t>
            </a:r>
            <a:r>
              <a:rPr lang="en-US" altLang="ru-RU" sz="8800" b="0" smtClean="0">
                <a:latin typeface="Comic Sans MS" panose="030F0702030302020204" pitchFamily="66" charset="0"/>
              </a:rPr>
              <a:t> </a:t>
            </a:r>
            <a:endParaRPr lang="ru-RU" altLang="ru-RU" sz="8800" b="0" smtClean="0">
              <a:latin typeface="Comic Sans MS" panose="030F0702030302020204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ru-RU" sz="4000" b="1" smtClean="0">
                <a:solidFill>
                  <a:schemeClr val="tx2"/>
                </a:solidFill>
                <a:latin typeface="Comic Sans MS" panose="030F0702030302020204" pitchFamily="66" charset="0"/>
              </a:rPr>
              <a:t>“Big Apple”</a:t>
            </a:r>
            <a:endParaRPr lang="ru-RU" altLang="ru-RU" sz="4000" b="1" smtClean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13100"/>
            <a:ext cx="2830513" cy="2519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24431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1. Fill in the gaps. Use these adjectives: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biggest      cultural    national        financial   important</a:t>
            </a:r>
            <a:r>
              <a:rPr lang="en-US" sz="2800" dirty="0" smtClean="0">
                <a:latin typeface="+mn-lt"/>
              </a:rPr>
              <a:t> </a:t>
            </a:r>
            <a:endParaRPr lang="ru-RU" sz="28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852738"/>
            <a:ext cx="8785225" cy="3744912"/>
          </a:xfrm>
        </p:spPr>
        <p:txBody>
          <a:bodyPr/>
          <a:lstStyle/>
          <a:p>
            <a:pPr eaLnBrk="1" hangingPunct="1"/>
            <a:r>
              <a:rPr lang="en-US" altLang="ru-RU" smtClean="0"/>
              <a:t>It is the …… and most  ………..city of the USA.</a:t>
            </a:r>
          </a:p>
          <a:p>
            <a:pPr eaLnBrk="1" hangingPunct="1"/>
            <a:r>
              <a:rPr lang="en-US" altLang="ru-RU" smtClean="0"/>
              <a:t>It is the …………and medial capital of the USA.</a:t>
            </a:r>
          </a:p>
          <a:p>
            <a:pPr eaLnBrk="1" hangingPunct="1"/>
            <a:r>
              <a:rPr lang="en-US" altLang="ru-RU" smtClean="0"/>
              <a:t>It is the headquarters of the United Nations.</a:t>
            </a:r>
          </a:p>
          <a:p>
            <a:pPr eaLnBrk="1" hangingPunct="1"/>
            <a:r>
              <a:rPr lang="en-US" altLang="ru-RU" smtClean="0"/>
              <a:t>It is the center of American …………..life .</a:t>
            </a:r>
          </a:p>
          <a:p>
            <a:pPr eaLnBrk="1" hangingPunct="1"/>
            <a:r>
              <a:rPr lang="en-US" altLang="ru-RU" smtClean="0"/>
              <a:t>It is the ………….leader in fashion and entertainment.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141663" cy="64087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2400" dirty="0" smtClean="0">
                <a:solidFill>
                  <a:schemeClr val="bg2"/>
                </a:solidFill>
                <a:latin typeface="Matura MT Script Capitals" pitchFamily="66" charset="0"/>
              </a:rPr>
              <a:t>2. </a:t>
            </a:r>
            <a:r>
              <a:rPr lang="en-US" sz="2400" dirty="0" smtClean="0">
                <a:solidFill>
                  <a:schemeClr val="bg2"/>
                </a:solidFill>
                <a:latin typeface="+mn-lt"/>
              </a:rPr>
              <a:t>From the history…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+mn-lt"/>
              </a:rPr>
            </a:br>
            <a:r>
              <a:rPr lang="en-US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+mn-lt"/>
              </a:rPr>
            </a:br>
            <a:r>
              <a:rPr lang="en-US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+mn-lt"/>
              </a:rPr>
            </a:br>
            <a:r>
              <a:rPr lang="en-US" b="0" dirty="0" smtClean="0">
                <a:solidFill>
                  <a:schemeClr val="tx1"/>
                </a:solidFill>
                <a:latin typeface="+mn-lt"/>
              </a:rPr>
              <a:t>1. Choose the best conjunction (</a:t>
            </a:r>
            <a:r>
              <a:rPr lang="en-US" b="0" i="1" dirty="0" smtClean="0">
                <a:solidFill>
                  <a:schemeClr val="tx1"/>
                </a:solidFill>
                <a:latin typeface="+mn-lt"/>
              </a:rPr>
              <a:t>that / who / whose / which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).</a:t>
            </a:r>
            <a:br>
              <a:rPr lang="en-US" b="0" dirty="0" smtClean="0">
                <a:solidFill>
                  <a:schemeClr val="tx1"/>
                </a:solidFill>
                <a:latin typeface="+mn-lt"/>
              </a:rPr>
            </a:br>
            <a:r>
              <a:rPr lang="en-US" b="0" dirty="0" smtClean="0">
                <a:solidFill>
                  <a:schemeClr val="tx1"/>
                </a:solidFill>
                <a:latin typeface="+mn-lt"/>
              </a:rPr>
              <a:t>2. Put  commas.</a:t>
            </a:r>
            <a:br>
              <a:rPr lang="en-US" b="0" dirty="0" smtClean="0">
                <a:solidFill>
                  <a:schemeClr val="tx1"/>
                </a:solidFill>
                <a:latin typeface="+mn-lt"/>
              </a:rPr>
            </a:br>
            <a:r>
              <a:rPr lang="en-US" b="0" dirty="0" smtClean="0">
                <a:solidFill>
                  <a:schemeClr val="tx1"/>
                </a:solidFill>
                <a:latin typeface="+mn-lt"/>
              </a:rPr>
              <a:t>3. Complete the last sentence  talking about  the parameters of this bridge (use the Internet). </a:t>
            </a:r>
            <a:r>
              <a:rPr lang="en-US" sz="3500" b="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b="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  <a:t/>
            </a:r>
            <a:br>
              <a:rPr lang="en-US" sz="3500" dirty="0" smtClean="0">
                <a:solidFill>
                  <a:schemeClr val="bg2"/>
                </a:solidFill>
                <a:latin typeface="Matura MT Script Capitals" pitchFamily="66" charset="0"/>
              </a:rPr>
            </a:br>
            <a:endParaRPr lang="ru-RU" sz="3500" dirty="0" smtClean="0">
              <a:solidFill>
                <a:schemeClr val="bg2"/>
              </a:solidFill>
              <a:latin typeface="Matura MT Script Capitals" pitchFamily="66" charset="0"/>
            </a:endParaRPr>
          </a:p>
        </p:txBody>
      </p:sp>
      <p:sp>
        <p:nvSpPr>
          <p:cNvPr id="5123" name="Содержимое 5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24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ru-RU" sz="2800" smtClean="0"/>
              <a:t>  The first European explorer …….. saw Manhattan Island was Giovanni da Verrazano</a:t>
            </a:r>
            <a:r>
              <a:rPr lang="en-US" altLang="ru-RU" sz="2800" smtClean="0">
                <a:solidFill>
                  <a:srgbClr val="FF0000"/>
                </a:solidFill>
              </a:rPr>
              <a:t>, </a:t>
            </a:r>
            <a:r>
              <a:rPr lang="en-US" altLang="ru-RU" sz="2800" smtClean="0"/>
              <a:t>an Italian merchant. It was April</a:t>
            </a:r>
            <a:r>
              <a:rPr lang="en-US" altLang="ru-RU" sz="2800" smtClean="0">
                <a:solidFill>
                  <a:srgbClr val="FF0000"/>
                </a:solidFill>
              </a:rPr>
              <a:t>, </a:t>
            </a:r>
            <a:r>
              <a:rPr lang="en-US" altLang="ru-RU" sz="2800" smtClean="0"/>
              <a:t>1524.Today a bridge ……… carries his name</a:t>
            </a:r>
            <a:r>
              <a:rPr lang="en-US" altLang="ru-RU" sz="2800" smtClean="0">
                <a:solidFill>
                  <a:srgbClr val="FF0000"/>
                </a:solidFill>
              </a:rPr>
              <a:t>,</a:t>
            </a:r>
            <a:r>
              <a:rPr lang="en-US" altLang="ru-RU" sz="2800" smtClean="0"/>
              <a:t> the Verrazano-Narrows Bridge</a:t>
            </a:r>
            <a:r>
              <a:rPr lang="en-US" altLang="ru-RU" sz="2800" smtClean="0">
                <a:solidFill>
                  <a:srgbClr val="FF0000"/>
                </a:solidFill>
              </a:rPr>
              <a:t>, </a:t>
            </a:r>
            <a:r>
              <a:rPr lang="en-US" altLang="ru-RU" sz="2800" smtClean="0"/>
              <a:t>is one of the city’s impressive sights. It is the longest suspension bridge in the world …….</a:t>
            </a:r>
            <a:endParaRPr lang="ru-RU" altLang="ru-RU" sz="2800" smtClean="0"/>
          </a:p>
        </p:txBody>
      </p:sp>
      <p:pic>
        <p:nvPicPr>
          <p:cNvPr id="151556" name="Picture 4" descr="J014911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4581525"/>
            <a:ext cx="3008312" cy="1749425"/>
          </a:xfr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79838" y="692150"/>
            <a:ext cx="4608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/>
              <a:t>.</a:t>
            </a:r>
            <a:endParaRPr lang="ru-RU" alt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611188" y="260350"/>
            <a:ext cx="698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pic>
        <p:nvPicPr>
          <p:cNvPr id="6147" name="Picture 6" descr="C:\Users\Илгар\Desktop\manhatt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3240088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smtClean="0"/>
              <a:t>3. Put the parts of the text in a good order.</a:t>
            </a:r>
            <a:br>
              <a:rPr lang="en-US" altLang="ru-RU" smtClean="0"/>
            </a:br>
            <a:r>
              <a:rPr lang="en-US" altLang="ru-RU" smtClean="0"/>
              <a:t/>
            </a:r>
            <a:br>
              <a:rPr lang="en-US" altLang="ru-RU" smtClean="0"/>
            </a:br>
            <a:endParaRPr lang="ru-RU" altLang="ru-RU" smtClean="0"/>
          </a:p>
        </p:txBody>
      </p:sp>
      <p:sp>
        <p:nvSpPr>
          <p:cNvPr id="614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1.Each avenue has either a name or a number.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2. Only few of then have names.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3. The streets are numbered from one to over a hundred. </a:t>
            </a:r>
            <a:endParaRPr lang="ru-RU" altLang="ru-RU" smtClean="0"/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4.Manhattan is crossed by avenues from north to south and from east to west by streets. </a:t>
            </a:r>
          </a:p>
          <a:p>
            <a:endParaRPr lang="ru-RU" altLang="ru-RU" smtClean="0"/>
          </a:p>
        </p:txBody>
      </p:sp>
      <p:sp>
        <p:nvSpPr>
          <p:cNvPr id="6150" name="Текст 9"/>
          <p:cNvSpPr>
            <a:spLocks noGrp="1"/>
          </p:cNvSpPr>
          <p:nvPr>
            <p:ph type="body" sz="half" idx="2"/>
          </p:nvPr>
        </p:nvSpPr>
        <p:spPr>
          <a:xfrm>
            <a:off x="457200" y="1989138"/>
            <a:ext cx="3008313" cy="4137025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507412" cy="993775"/>
          </a:xfrm>
        </p:spPr>
        <p:txBody>
          <a:bodyPr/>
          <a:lstStyle/>
          <a:p>
            <a:pPr algn="ctr">
              <a:defRPr/>
            </a:pPr>
            <a:r>
              <a:rPr lang="en-US" sz="2400" b="0" dirty="0" smtClean="0"/>
              <a:t>4. Compare the height of these buildings. </a:t>
            </a:r>
            <a:br>
              <a:rPr lang="en-US" sz="2400" b="0" dirty="0" smtClean="0"/>
            </a:br>
            <a:r>
              <a:rPr lang="en-US" sz="2400" b="0" dirty="0" smtClean="0">
                <a:solidFill>
                  <a:schemeClr val="tx1"/>
                </a:solidFill>
                <a:latin typeface="+mn-lt"/>
              </a:rPr>
              <a:t>Twin towers were   …….  Than The Empire State building</a:t>
            </a:r>
            <a:r>
              <a:rPr lang="ru-RU" sz="24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latin typeface="+mn-lt"/>
              </a:rPr>
            </a:br>
            <a:endParaRPr lang="ru-RU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395288" y="836613"/>
            <a:ext cx="4040187" cy="639762"/>
          </a:xfrm>
        </p:spPr>
        <p:txBody>
          <a:bodyPr/>
          <a:lstStyle/>
          <a:p>
            <a:pPr algn="ctr"/>
            <a:r>
              <a:rPr lang="en-US" altLang="ru-RU" smtClean="0">
                <a:solidFill>
                  <a:schemeClr val="bg2"/>
                </a:solidFill>
                <a:latin typeface="Matura MT Script Capitals" panose="03020802060602070202" pitchFamily="66" charset="0"/>
              </a:rPr>
              <a:t>The Empire State building</a:t>
            </a:r>
            <a:endParaRPr lang="ru-RU" altLang="ru-RU" smtClean="0"/>
          </a:p>
        </p:txBody>
      </p:sp>
      <p:sp>
        <p:nvSpPr>
          <p:cNvPr id="7172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557338"/>
            <a:ext cx="3538538" cy="4568825"/>
          </a:xfrm>
        </p:spPr>
        <p:txBody>
          <a:bodyPr/>
          <a:lstStyle/>
          <a:p>
            <a:pPr algn="just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mtClean="0">
                <a:solidFill>
                  <a:srgbClr val="000000"/>
                </a:solidFill>
              </a:rPr>
              <a:t>is no longer the World’s tallest building, but it is certainly one of the world’s best loved skyscrapers.</a:t>
            </a: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463" y="765175"/>
            <a:ext cx="4041775" cy="63976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Matura MT Script Capitals" pitchFamily="66" charset="0"/>
              </a:rPr>
              <a:t>The World Trade Center</a:t>
            </a:r>
            <a:endParaRPr lang="ru-RU" dirty="0"/>
          </a:p>
        </p:txBody>
      </p:sp>
      <p:sp>
        <p:nvSpPr>
          <p:cNvPr id="7174" name="Содержимое 5"/>
          <p:cNvSpPr>
            <a:spLocks noGrp="1"/>
          </p:cNvSpPr>
          <p:nvPr>
            <p:ph sz="quarter" idx="4"/>
          </p:nvPr>
        </p:nvSpPr>
        <p:spPr>
          <a:xfrm>
            <a:off x="4787900" y="1412875"/>
            <a:ext cx="4176713" cy="47132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Twin towers of the World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Trade Center  were the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highest skyscrapers in New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York. But they were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destroyed by the terrorist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attack in September 11,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ru-RU" smtClean="0"/>
              <a:t>2001. </a:t>
            </a:r>
            <a:endParaRPr lang="ru-RU" altLang="ru-RU" smtClean="0"/>
          </a:p>
          <a:p>
            <a:pPr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lum bright="-12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16338"/>
            <a:ext cx="1728788" cy="2592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J01852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92600"/>
            <a:ext cx="2736850" cy="2160588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3213100" cy="6337300"/>
          </a:xfrm>
        </p:spPr>
        <p:txBody>
          <a:bodyPr/>
          <a:lstStyle/>
          <a:p>
            <a:pPr algn="ctr" eaLnBrk="1" hangingPunct="1"/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>5. The Statue of Liberty</a:t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/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>Open the brackets</a:t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/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/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/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/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/>
            </a:r>
            <a:b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</a:br>
            <a:r>
              <a:rPr lang="en-US" altLang="ru-RU" sz="3600" b="0" smtClean="0">
                <a:solidFill>
                  <a:schemeClr val="tx1"/>
                </a:solidFill>
                <a:latin typeface="Matura MT Script Capitals" panose="03020802060602070202" pitchFamily="66" charset="0"/>
              </a:rPr>
              <a:t> </a:t>
            </a:r>
            <a:endParaRPr lang="ru-RU" altLang="ru-RU" sz="3600" b="0" smtClean="0">
              <a:solidFill>
                <a:schemeClr val="tx1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ru-RU" sz="2800" smtClean="0"/>
              <a:t>People who come to New York by sea </a:t>
            </a:r>
            <a:r>
              <a:rPr lang="en-US" altLang="ru-RU" sz="2800" smtClean="0">
                <a:solidFill>
                  <a:srgbClr val="FF0000"/>
                </a:solidFill>
              </a:rPr>
              <a:t>1)</a:t>
            </a:r>
            <a:r>
              <a:rPr lang="en-US" altLang="ru-RU" sz="2800" smtClean="0"/>
              <a:t> </a:t>
            </a:r>
            <a:r>
              <a:rPr lang="en-US" altLang="ru-RU" sz="2800" smtClean="0">
                <a:solidFill>
                  <a:srgbClr val="FF0000"/>
                </a:solidFill>
              </a:rPr>
              <a:t>greet </a:t>
            </a:r>
            <a:r>
              <a:rPr lang="en-US" altLang="ru-RU" sz="2800" smtClean="0"/>
              <a:t>by the Statue of Liberty. It </a:t>
            </a:r>
            <a:r>
              <a:rPr lang="en-US" altLang="ru-RU" sz="2800" smtClean="0">
                <a:solidFill>
                  <a:srgbClr val="FF0000"/>
                </a:solidFill>
              </a:rPr>
              <a:t>2)</a:t>
            </a:r>
            <a:r>
              <a:rPr lang="en-US" altLang="ru-RU" sz="2800" smtClean="0"/>
              <a:t> </a:t>
            </a:r>
            <a:r>
              <a:rPr lang="en-US" altLang="ru-RU" sz="2800" smtClean="0">
                <a:solidFill>
                  <a:srgbClr val="FF0000"/>
                </a:solidFill>
              </a:rPr>
              <a:t>become</a:t>
            </a:r>
            <a:r>
              <a:rPr lang="en-US" altLang="ru-RU" sz="2800" smtClean="0"/>
              <a:t> the symbol of the city. It </a:t>
            </a:r>
            <a:r>
              <a:rPr lang="en-US" altLang="ru-RU" sz="2800" smtClean="0">
                <a:solidFill>
                  <a:srgbClr val="FF0000"/>
                </a:solidFill>
              </a:rPr>
              <a:t>3)</a:t>
            </a:r>
            <a:r>
              <a:rPr lang="en-US" altLang="ru-RU" sz="2800" smtClean="0"/>
              <a:t> </a:t>
            </a:r>
            <a:r>
              <a:rPr lang="en-US" altLang="ru-RU" sz="2800" smtClean="0">
                <a:solidFill>
                  <a:srgbClr val="FF0000"/>
                </a:solidFill>
              </a:rPr>
              <a:t>symbolize</a:t>
            </a:r>
            <a:r>
              <a:rPr lang="en-US" altLang="ru-RU" sz="2800" smtClean="0"/>
              <a:t> a welcome to a land of freedom.</a:t>
            </a:r>
            <a:endParaRPr lang="ru-RU" altLang="ru-RU" sz="2800" smtClean="0"/>
          </a:p>
          <a:p>
            <a:endParaRPr lang="ru-RU" altLang="ru-RU" smtClean="0"/>
          </a:p>
        </p:txBody>
      </p:sp>
      <p:pic>
        <p:nvPicPr>
          <p:cNvPr id="116739" name="Picture 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933825"/>
            <a:ext cx="3008312" cy="2511425"/>
          </a:xfrm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067175" y="3789363"/>
            <a:ext cx="48244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/>
              <a:t>The statue </a:t>
            </a:r>
            <a:r>
              <a:rPr lang="en-US" altLang="ru-RU" sz="2800">
                <a:solidFill>
                  <a:srgbClr val="FF0000"/>
                </a:solidFill>
              </a:rPr>
              <a:t>4)</a:t>
            </a:r>
            <a:r>
              <a:rPr lang="en-US" altLang="ru-RU" sz="2800"/>
              <a:t> </a:t>
            </a:r>
            <a:r>
              <a:rPr lang="en-US" altLang="ru-RU" sz="2800">
                <a:solidFill>
                  <a:srgbClr val="FF0000"/>
                </a:solidFill>
              </a:rPr>
              <a:t>be</a:t>
            </a:r>
            <a:r>
              <a:rPr lang="en-US" altLang="ru-RU" sz="2800"/>
              <a:t> France’s gift to America, </a:t>
            </a:r>
            <a:r>
              <a:rPr lang="en-US" altLang="ru-RU" sz="2800">
                <a:solidFill>
                  <a:srgbClr val="FF0000"/>
                </a:solidFill>
              </a:rPr>
              <a:t>5)</a:t>
            </a:r>
            <a:r>
              <a:rPr lang="en-US" altLang="ru-RU" sz="2800"/>
              <a:t> </a:t>
            </a:r>
            <a:r>
              <a:rPr lang="en-US" altLang="ru-RU" sz="2800">
                <a:solidFill>
                  <a:srgbClr val="FF0000"/>
                </a:solidFill>
              </a:rPr>
              <a:t>present</a:t>
            </a:r>
            <a:r>
              <a:rPr lang="en-US" altLang="ru-RU" sz="2800"/>
              <a:t> to the USA in 1886.There</a:t>
            </a:r>
            <a:r>
              <a:rPr lang="en-US" altLang="ru-RU" sz="2800">
                <a:solidFill>
                  <a:srgbClr val="FF0000"/>
                </a:solidFill>
              </a:rPr>
              <a:t> 6) is </a:t>
            </a:r>
            <a:r>
              <a:rPr lang="en-US" altLang="ru-RU" sz="2800"/>
              <a:t>a museum in the base of the statue devoted to the history of immigration to the USA.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69912"/>
          </a:xfrm>
        </p:spPr>
        <p:txBody>
          <a:bodyPr/>
          <a:lstStyle/>
          <a:p>
            <a:r>
              <a:rPr lang="en-US" altLang="ru-RU" smtClean="0"/>
              <a:t>Keys </a:t>
            </a:r>
            <a:endParaRPr lang="ru-RU" alt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903913"/>
          </a:xfrm>
        </p:spPr>
        <p:txBody>
          <a:bodyPr/>
          <a:lstStyle/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en-US" altLang="ru-RU" sz="2800" smtClean="0"/>
              <a:t>biggest , important, financial, cultural , national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en-US" altLang="ru-RU" sz="2800" smtClean="0"/>
              <a:t>The first European explorer </a:t>
            </a:r>
            <a:r>
              <a:rPr lang="en-US" altLang="ru-RU" sz="2800" smtClean="0">
                <a:solidFill>
                  <a:srgbClr val="FF0000"/>
                </a:solidFill>
              </a:rPr>
              <a:t>who</a:t>
            </a:r>
            <a:r>
              <a:rPr lang="en-US" altLang="ru-RU" sz="2800" smtClean="0"/>
              <a:t> saw Manhattan Island was Giovanni da Verrazano</a:t>
            </a:r>
            <a:r>
              <a:rPr lang="en-US" altLang="ru-RU" sz="2800" smtClean="0">
                <a:solidFill>
                  <a:srgbClr val="FF0000"/>
                </a:solidFill>
              </a:rPr>
              <a:t>, </a:t>
            </a:r>
            <a:r>
              <a:rPr lang="en-US" altLang="ru-RU" sz="2800" smtClean="0"/>
              <a:t>an Italian merchant. It was April</a:t>
            </a:r>
            <a:r>
              <a:rPr lang="en-US" altLang="ru-RU" sz="2800" smtClean="0">
                <a:solidFill>
                  <a:srgbClr val="FF0000"/>
                </a:solidFill>
              </a:rPr>
              <a:t>, </a:t>
            </a:r>
            <a:r>
              <a:rPr lang="en-US" altLang="ru-RU" sz="2800" smtClean="0"/>
              <a:t>1524.Today a bridge </a:t>
            </a:r>
            <a:r>
              <a:rPr lang="en-US" altLang="ru-RU" sz="2800" smtClean="0">
                <a:solidFill>
                  <a:srgbClr val="FF0000"/>
                </a:solidFill>
              </a:rPr>
              <a:t>which</a:t>
            </a:r>
            <a:r>
              <a:rPr lang="en-US" altLang="ru-RU" sz="2800" smtClean="0"/>
              <a:t> carries his name</a:t>
            </a:r>
            <a:r>
              <a:rPr lang="en-US" altLang="ru-RU" sz="2800" smtClean="0">
                <a:solidFill>
                  <a:srgbClr val="FF0000"/>
                </a:solidFill>
              </a:rPr>
              <a:t>,</a:t>
            </a:r>
            <a:r>
              <a:rPr lang="en-US" altLang="ru-RU" sz="2800" smtClean="0"/>
              <a:t> the Verrazano-Narrows Bridge</a:t>
            </a:r>
            <a:r>
              <a:rPr lang="en-US" altLang="ru-RU" sz="2800" smtClean="0">
                <a:solidFill>
                  <a:srgbClr val="FF0000"/>
                </a:solidFill>
              </a:rPr>
              <a:t>, </a:t>
            </a:r>
            <a:r>
              <a:rPr lang="en-US" altLang="ru-RU" sz="2800" smtClean="0"/>
              <a:t>is one of the city’s impressive sights. It is the longest suspension bridge in the world  </a:t>
            </a:r>
            <a:r>
              <a:rPr lang="en-US" altLang="ru-RU" sz="2800" smtClean="0">
                <a:solidFill>
                  <a:srgbClr val="FF0000"/>
                </a:solidFill>
              </a:rPr>
              <a:t>whose length is 4,176 m, height is 211 m, longest 1,298 m, Vertical clearance, 4.57 m.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en-US" altLang="ru-RU" sz="2800" smtClean="0"/>
              <a:t>4  3 1  2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en-US" altLang="ru-RU" sz="2800" smtClean="0"/>
              <a:t>Heigher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en-US" altLang="ru-RU" sz="2800" smtClean="0">
                <a:solidFill>
                  <a:srgbClr val="FF0000"/>
                </a:solidFill>
              </a:rPr>
              <a:t>1) are greeted   2) has become  3) symbolize   </a:t>
            </a:r>
          </a:p>
          <a:p>
            <a:pPr marL="514350" indent="-514350" eaLnBrk="1" hangingPunct="1">
              <a:buFont typeface="Wingdings" panose="05000000000000000000" pitchFamily="2" charset="2"/>
              <a:buNone/>
            </a:pPr>
            <a:r>
              <a:rPr lang="en-US" altLang="ru-RU" sz="2800" smtClean="0">
                <a:solidFill>
                  <a:srgbClr val="FF0000"/>
                </a:solidFill>
              </a:rPr>
              <a:t>     4) was                5) presented     6) is</a:t>
            </a:r>
            <a:endParaRPr lang="en-US" altLang="ru-RU" sz="2800" smtClean="0"/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509</TotalTime>
  <Words>402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Wingdings</vt:lpstr>
      <vt:lpstr>Calibri</vt:lpstr>
      <vt:lpstr>Comic Sans MS</vt:lpstr>
      <vt:lpstr>Matura MT Script Capitals</vt:lpstr>
      <vt:lpstr>Times New Roman</vt:lpstr>
      <vt:lpstr>Сеть</vt:lpstr>
      <vt:lpstr>New York </vt:lpstr>
      <vt:lpstr>1. Fill in the gaps. Use these adjectives: biggest      cultural    national        financial   important </vt:lpstr>
      <vt:lpstr>     2. From the history…   1. Choose the best conjunction (that / who / whose / which). 2. Put  commas. 3. Complete the last sentence  talking about  the parameters of this bridge (use the Internet).      </vt:lpstr>
      <vt:lpstr>3. Put the parts of the text in a good order.  </vt:lpstr>
      <vt:lpstr>4. Compare the height of these buildings.  Twin towers were   …….  Than The Empire State building </vt:lpstr>
      <vt:lpstr>5. The Statue of Liberty  Open the brackets       </vt:lpstr>
      <vt:lpstr>Keys </vt:lpstr>
    </vt:vector>
  </TitlesOfParts>
  <Company>XXX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</dc:title>
  <dc:creator>USER</dc:creator>
  <cp:lastModifiedBy>svb1995@mail.ru</cp:lastModifiedBy>
  <cp:revision>32</cp:revision>
  <dcterms:created xsi:type="dcterms:W3CDTF">2006-04-17T14:54:24Z</dcterms:created>
  <dcterms:modified xsi:type="dcterms:W3CDTF">2024-01-24T15:49:55Z</dcterms:modified>
</cp:coreProperties>
</file>