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15.10.2009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15.10.2009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3614734" cy="5257800"/>
          </a:xfrm>
        </p:spPr>
        <p:txBody>
          <a:bodyPr>
            <a:normAutofit/>
          </a:bodyPr>
          <a:lstStyle/>
          <a:p>
            <a:r>
              <a:rPr lang="lv-LV" sz="2800" dirty="0" smtClean="0"/>
              <a:t>Pelmeni (Russian: </a:t>
            </a:r>
            <a:r>
              <a:rPr lang="ru-RU" sz="2800" dirty="0" smtClean="0"/>
              <a:t>пельмени — </a:t>
            </a:r>
            <a:r>
              <a:rPr lang="lv-LV" sz="2800" dirty="0" smtClean="0"/>
              <a:t>plural, </a:t>
            </a:r>
            <a:r>
              <a:rPr lang="ru-RU" sz="2800" dirty="0" smtClean="0"/>
              <a:t>пельмень </a:t>
            </a:r>
            <a:r>
              <a:rPr lang="lv-LV" sz="2800" dirty="0" smtClean="0"/>
              <a:t>pel’men’ — singular) is Russian national dish (Siberian cuisine), a type of dumpling consisting of a filling that is wrapped in thin unleavened </a:t>
            </a:r>
            <a:r>
              <a:rPr lang="lv-LV" sz="2800" dirty="0" smtClean="0"/>
              <a:t>dough</a:t>
            </a:r>
            <a:r>
              <a:rPr lang="ru-RU" sz="2800" dirty="0" smtClean="0"/>
              <a:t>.</a:t>
            </a:r>
            <a:endParaRPr lang="ru-RU" sz="2800" dirty="0"/>
          </a:p>
        </p:txBody>
      </p:sp>
      <p:sp>
        <p:nvSpPr>
          <p:cNvPr id="5" name="Прямоугольник 4"/>
          <p:cNvSpPr/>
          <p:nvPr/>
        </p:nvSpPr>
        <p:spPr>
          <a:xfrm>
            <a:off x="3214678" y="357166"/>
            <a:ext cx="2512291" cy="923330"/>
          </a:xfrm>
          <a:prstGeom prst="rect">
            <a:avLst/>
          </a:prstGeom>
          <a:noFill/>
        </p:spPr>
        <p:txBody>
          <a:bodyPr wrap="none" lIns="91440" tIns="45720" rIns="91440" bIns="45720">
            <a:spAutoFit/>
          </a:bodyPr>
          <a:lstStyle/>
          <a:p>
            <a:pPr algn="ctr"/>
            <a:r>
              <a:rPr lang="en-US" sz="5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Pelmeni</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7" name="Рисунок 6" descr="180px-Pelmeni.jpg"/>
          <p:cNvPicPr>
            <a:picLocks noChangeAspect="1"/>
          </p:cNvPicPr>
          <p:nvPr/>
        </p:nvPicPr>
        <p:blipFill>
          <a:blip r:embed="rId2"/>
          <a:stretch>
            <a:fillRect/>
          </a:stretch>
        </p:blipFill>
        <p:spPr>
          <a:xfrm>
            <a:off x="4786314" y="2000240"/>
            <a:ext cx="3819187" cy="33099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920085"/>
            <a:ext cx="8258204" cy="2509047"/>
          </a:xfrm>
        </p:spPr>
        <p:txBody>
          <a:bodyPr>
            <a:normAutofit fontScale="77500" lnSpcReduction="20000"/>
          </a:bodyPr>
          <a:lstStyle/>
          <a:p>
            <a:r>
              <a:rPr lang="en-US" dirty="0" smtClean="0"/>
              <a:t>The dough is made from flour and water, sometimes adding a small portion of eggs</a:t>
            </a:r>
            <a:r>
              <a:rPr lang="en-US" dirty="0" smtClean="0"/>
              <a:t>.</a:t>
            </a:r>
            <a:endParaRPr lang="en-US" dirty="0" smtClean="0"/>
          </a:p>
          <a:p>
            <a:r>
              <a:rPr lang="en-US" dirty="0" smtClean="0"/>
              <a:t> </a:t>
            </a:r>
            <a:r>
              <a:rPr lang="en-US" dirty="0" smtClean="0"/>
              <a:t>The </a:t>
            </a:r>
            <a:r>
              <a:rPr lang="en-US" dirty="0" smtClean="0"/>
              <a:t>filling can be minced meat (pork, lamb, beef, or any other kinds of meat), fish, and mushrooms. The mixing together of different kinds of meat is also popular. The traditional Ural recipe requires a mixture of 45% beef, 35% mutton and 20% </a:t>
            </a:r>
            <a:r>
              <a:rPr lang="en-US" dirty="0" smtClean="0"/>
              <a:t>pork.</a:t>
            </a:r>
            <a:r>
              <a:rPr lang="ru-RU" dirty="0" smtClean="0"/>
              <a:t> </a:t>
            </a:r>
            <a:r>
              <a:rPr lang="en-US" dirty="0" err="1" smtClean="0"/>
              <a:t>Pelmeni</a:t>
            </a:r>
            <a:r>
              <a:rPr lang="en-US" dirty="0" smtClean="0"/>
              <a:t> </a:t>
            </a:r>
            <a:r>
              <a:rPr lang="en-US" dirty="0" smtClean="0"/>
              <a:t>in Perm (west of the Ural Mountains) are often filled with mushrooms, onions, turnips, or sauerkraut instead of </a:t>
            </a:r>
            <a:r>
              <a:rPr lang="en-US" dirty="0" smtClean="0"/>
              <a:t>meat.</a:t>
            </a:r>
            <a:r>
              <a:rPr lang="ru-RU" dirty="0" smtClean="0"/>
              <a:t> </a:t>
            </a:r>
            <a:r>
              <a:rPr lang="en-US" dirty="0" smtClean="0"/>
              <a:t>Various </a:t>
            </a:r>
            <a:r>
              <a:rPr lang="en-US" dirty="0" smtClean="0"/>
              <a:t>spices, such as black pepper and onions, are mixed into the filling.</a:t>
            </a:r>
            <a:endParaRPr lang="ru-RU" dirty="0"/>
          </a:p>
        </p:txBody>
      </p:sp>
      <p:sp>
        <p:nvSpPr>
          <p:cNvPr id="5" name="Прямоугольник 4"/>
          <p:cNvSpPr/>
          <p:nvPr/>
        </p:nvSpPr>
        <p:spPr>
          <a:xfrm>
            <a:off x="2571736" y="785794"/>
            <a:ext cx="399737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Ingredients</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Рисунок 5" descr="450px-PELMENY.jpg"/>
          <p:cNvPicPr>
            <a:picLocks noChangeAspect="1"/>
          </p:cNvPicPr>
          <p:nvPr/>
        </p:nvPicPr>
        <p:blipFill>
          <a:blip r:embed="rId2"/>
          <a:stretch>
            <a:fillRect/>
          </a:stretch>
        </p:blipFill>
        <p:spPr>
          <a:xfrm>
            <a:off x="1571604" y="4500570"/>
            <a:ext cx="6072230" cy="18926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714488"/>
            <a:ext cx="5000628" cy="5143512"/>
          </a:xfrm>
        </p:spPr>
        <p:txBody>
          <a:bodyPr>
            <a:normAutofit fontScale="92500" lnSpcReduction="10000"/>
          </a:bodyPr>
          <a:lstStyle/>
          <a:p>
            <a:r>
              <a:rPr lang="en-US" sz="2000" dirty="0" smtClean="0"/>
              <a:t>The word </a:t>
            </a:r>
            <a:r>
              <a:rPr lang="en-US" sz="2000" dirty="0" err="1" smtClean="0"/>
              <a:t>pelmeni</a:t>
            </a:r>
            <a:r>
              <a:rPr lang="en-US" sz="2000" dirty="0" smtClean="0"/>
              <a:t> is derived from </a:t>
            </a:r>
            <a:r>
              <a:rPr lang="en-US" sz="2000" dirty="0" err="1" smtClean="0"/>
              <a:t>pel'nyan</a:t>
            </a:r>
            <a:r>
              <a:rPr lang="en-US" sz="2000" dirty="0" smtClean="0"/>
              <a:t>' (</a:t>
            </a:r>
            <a:r>
              <a:rPr lang="en-US" sz="2000" dirty="0" err="1" smtClean="0"/>
              <a:t>пельнянь</a:t>
            </a:r>
            <a:r>
              <a:rPr lang="en-US" sz="2000" dirty="0" smtClean="0"/>
              <a:t>) – literally "ear bread" in the native Finno-Ugric </a:t>
            </a:r>
            <a:r>
              <a:rPr lang="en-US" sz="2000" dirty="0" err="1" smtClean="0"/>
              <a:t>Komi</a:t>
            </a:r>
            <a:r>
              <a:rPr lang="en-US" sz="2000" dirty="0" smtClean="0"/>
              <a:t> and </a:t>
            </a:r>
            <a:r>
              <a:rPr lang="en-US" sz="2000" dirty="0" err="1" smtClean="0"/>
              <a:t>Mansi</a:t>
            </a:r>
            <a:r>
              <a:rPr lang="en-US" sz="2000" dirty="0" smtClean="0"/>
              <a:t> languages</a:t>
            </a:r>
            <a:r>
              <a:rPr lang="en-US" sz="2000" dirty="0" smtClean="0"/>
              <a:t>. </a:t>
            </a:r>
            <a:r>
              <a:rPr lang="en-US" sz="2000" dirty="0" smtClean="0"/>
              <a:t>It is unclear when </a:t>
            </a:r>
            <a:r>
              <a:rPr lang="en-US" sz="2000" dirty="0" err="1" smtClean="0"/>
              <a:t>pelmeni</a:t>
            </a:r>
            <a:r>
              <a:rPr lang="en-US" sz="2000" dirty="0" smtClean="0"/>
              <a:t> entered the cuisines of indigenous Siberian people and when they first appeared in Russian cuisine. One theory suggests that </a:t>
            </a:r>
            <a:r>
              <a:rPr lang="en-US" sz="2000" dirty="0" err="1" smtClean="0"/>
              <a:t>pelmeni</a:t>
            </a:r>
            <a:r>
              <a:rPr lang="en-US" sz="2000" dirty="0" smtClean="0"/>
              <a:t>, or stuffed boiled dumplings in general, originated in China (thus explaining the use of spices such as black pepper, which are not native to Russia and had to be imported) and were carried by the Mongols to Siberia and the Urals, from where they gradually spread as far as Eastern </a:t>
            </a:r>
            <a:r>
              <a:rPr lang="en-US" sz="2000" dirty="0" smtClean="0"/>
              <a:t>Europe</a:t>
            </a:r>
            <a:r>
              <a:rPr lang="ru-RU" sz="2000" dirty="0" smtClean="0"/>
              <a:t>. </a:t>
            </a:r>
            <a:r>
              <a:rPr lang="en-US" sz="2000" dirty="0" err="1" smtClean="0"/>
              <a:t>Pelmeni</a:t>
            </a:r>
            <a:r>
              <a:rPr lang="en-US" sz="2000" dirty="0" smtClean="0"/>
              <a:t> </a:t>
            </a:r>
            <a:r>
              <a:rPr lang="en-US" sz="2000" dirty="0" smtClean="0"/>
              <a:t>were particularly favored by hunters, who were looking for light, easy-to-prepare, nourishing food to take with them frozen on long hunting trips in the winter</a:t>
            </a:r>
            <a:r>
              <a:rPr lang="en-US" sz="2000" dirty="0" smtClean="0"/>
              <a:t>.</a:t>
            </a:r>
            <a:endParaRPr lang="en-US" sz="2000" dirty="0" smtClean="0"/>
          </a:p>
        </p:txBody>
      </p:sp>
      <p:sp>
        <p:nvSpPr>
          <p:cNvPr id="4" name="Прямоугольник 3"/>
          <p:cNvSpPr/>
          <p:nvPr/>
        </p:nvSpPr>
        <p:spPr>
          <a:xfrm>
            <a:off x="1428728" y="785794"/>
            <a:ext cx="621061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Origin and history</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Рисунок 4" descr="180px-Pelmen.jpg"/>
          <p:cNvPicPr>
            <a:picLocks noChangeAspect="1"/>
          </p:cNvPicPr>
          <p:nvPr/>
        </p:nvPicPr>
        <p:blipFill>
          <a:blip r:embed="rId2"/>
          <a:stretch>
            <a:fillRect/>
          </a:stretch>
        </p:blipFill>
        <p:spPr>
          <a:xfrm>
            <a:off x="5929322" y="1857364"/>
            <a:ext cx="2643206" cy="4572032"/>
          </a:xfrm>
          <a:prstGeom prst="rect">
            <a:avLst/>
          </a:prstGeom>
        </p:spPr>
      </p:pic>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500174"/>
            <a:ext cx="6643702" cy="5357826"/>
          </a:xfrm>
        </p:spPr>
        <p:txBody>
          <a:bodyPr>
            <a:normAutofit fontScale="55000" lnSpcReduction="20000"/>
          </a:bodyPr>
          <a:lstStyle/>
          <a:p>
            <a:r>
              <a:rPr lang="en-US" dirty="0" smtClean="0"/>
              <a:t>In Siberia, </a:t>
            </a:r>
            <a:r>
              <a:rPr lang="en-US" dirty="0" err="1" smtClean="0"/>
              <a:t>pelmeni</a:t>
            </a:r>
            <a:r>
              <a:rPr lang="en-US" dirty="0" smtClean="0"/>
              <a:t> are traditionally frozen outdoors in the winter and treated as preserved food. Hunters or explorers heading into the taiga would carry sacs of frozen </a:t>
            </a:r>
            <a:r>
              <a:rPr lang="en-US" dirty="0" err="1" smtClean="0"/>
              <a:t>pelmeni</a:t>
            </a:r>
            <a:r>
              <a:rPr lang="en-US" dirty="0" smtClean="0"/>
              <a:t> with their provisions as easily cooked non-perishable </a:t>
            </a:r>
            <a:r>
              <a:rPr lang="en-US" dirty="0" smtClean="0"/>
              <a:t>food.</a:t>
            </a:r>
            <a:r>
              <a:rPr lang="ru-RU" dirty="0" smtClean="0"/>
              <a:t> </a:t>
            </a:r>
            <a:r>
              <a:rPr lang="en-US" dirty="0" err="1" smtClean="0"/>
              <a:t>Pelmeni</a:t>
            </a:r>
            <a:r>
              <a:rPr lang="en-US" dirty="0" smtClean="0"/>
              <a:t> </a:t>
            </a:r>
            <a:r>
              <a:rPr lang="en-US" dirty="0" smtClean="0"/>
              <a:t>can be stored frozen for a long time and they are prepared immediately before eating by boiling in water until they float, and then 2–5 minutes more. Regional differences exist in the boiling of </a:t>
            </a:r>
            <a:r>
              <a:rPr lang="en-US" dirty="0" err="1" smtClean="0"/>
              <a:t>pelmeni</a:t>
            </a:r>
            <a:r>
              <a:rPr lang="en-US" dirty="0" smtClean="0"/>
              <a:t>. In the Urals, they are always boiled in water, while in Siberia they are boiled in meat or chicken broth</a:t>
            </a:r>
            <a:r>
              <a:rPr lang="en-US" dirty="0" smtClean="0"/>
              <a:t>. </a:t>
            </a:r>
            <a:r>
              <a:rPr lang="en-US" dirty="0" smtClean="0"/>
              <a:t>The cooked </a:t>
            </a:r>
            <a:r>
              <a:rPr lang="en-US" dirty="0" err="1" smtClean="0"/>
              <a:t>pelmeni</a:t>
            </a:r>
            <a:r>
              <a:rPr lang="en-US" dirty="0" smtClean="0"/>
              <a:t> are served on their own or topped with melted butter or sour cream. Mustard, horseradish, tomato sauce, and vinegar are popular as well. Some recipes suggest frying </a:t>
            </a:r>
            <a:r>
              <a:rPr lang="en-US" dirty="0" err="1" smtClean="0"/>
              <a:t>pelmeni</a:t>
            </a:r>
            <a:r>
              <a:rPr lang="en-US" dirty="0" smtClean="0"/>
              <a:t> after boiling until they turn golden brown. </a:t>
            </a:r>
            <a:r>
              <a:rPr lang="en-US" dirty="0" err="1" smtClean="0"/>
              <a:t>Pelmeni</a:t>
            </a:r>
            <a:r>
              <a:rPr lang="en-US" dirty="0" smtClean="0"/>
              <a:t> can also be served in a clear soup</a:t>
            </a:r>
            <a:r>
              <a:rPr lang="en-US" dirty="0" smtClean="0"/>
              <a:t>, </a:t>
            </a:r>
            <a:r>
              <a:rPr lang="en-US" dirty="0" smtClean="0"/>
              <a:t>although in Siberia this is considered in poor taste and </a:t>
            </a:r>
            <a:r>
              <a:rPr lang="en-US" dirty="0" err="1" smtClean="0"/>
              <a:t>pelmeni</a:t>
            </a:r>
            <a:r>
              <a:rPr lang="en-US" dirty="0" smtClean="0"/>
              <a:t> are carefully strained before serving</a:t>
            </a:r>
            <a:r>
              <a:rPr lang="en-US" dirty="0" smtClean="0"/>
              <a:t>.</a:t>
            </a:r>
            <a:endParaRPr lang="en-US" dirty="0" smtClean="0"/>
          </a:p>
          <a:p>
            <a:endParaRPr lang="en-US" dirty="0" smtClean="0"/>
          </a:p>
          <a:p>
            <a:r>
              <a:rPr lang="en-US" dirty="0" smtClean="0"/>
              <a:t>Packed frozen, </a:t>
            </a:r>
            <a:r>
              <a:rPr lang="en-US" dirty="0" err="1" smtClean="0"/>
              <a:t>pelmeni</a:t>
            </a:r>
            <a:r>
              <a:rPr lang="en-US" dirty="0" smtClean="0"/>
              <a:t> can be found in Russian and Ukrainian food stores as well as everywhere Russian communities exist. Packets of frozen </a:t>
            </a:r>
            <a:r>
              <a:rPr lang="en-US" dirty="0" err="1" smtClean="0"/>
              <a:t>pelmeni</a:t>
            </a:r>
            <a:r>
              <a:rPr lang="en-US" dirty="0" smtClean="0"/>
              <a:t> are usually labeled "Siberian </a:t>
            </a:r>
            <a:r>
              <a:rPr lang="en-US" dirty="0" err="1" smtClean="0"/>
              <a:t>pelmeni</a:t>
            </a:r>
            <a:r>
              <a:rPr lang="en-US" dirty="0" smtClean="0"/>
              <a:t>" because of the Siberian practice of storing and transporting </a:t>
            </a:r>
            <a:r>
              <a:rPr lang="en-US" dirty="0" err="1" smtClean="0"/>
              <a:t>pelmeni</a:t>
            </a:r>
            <a:r>
              <a:rPr lang="en-US" dirty="0" smtClean="0"/>
              <a:t> in frozen form</a:t>
            </a:r>
            <a:r>
              <a:rPr lang="en-US" dirty="0" smtClean="0"/>
              <a:t>. </a:t>
            </a:r>
            <a:r>
              <a:rPr lang="en-US" dirty="0" smtClean="0"/>
              <a:t>Store-bought </a:t>
            </a:r>
            <a:r>
              <a:rPr lang="en-US" dirty="0" err="1" smtClean="0"/>
              <a:t>pelmeni</a:t>
            </a:r>
            <a:r>
              <a:rPr lang="en-US" dirty="0" smtClean="0"/>
              <a:t> are made on industrial machinery, much of which is made by Italian companies such as </a:t>
            </a:r>
            <a:r>
              <a:rPr lang="en-US" dirty="0" err="1" smtClean="0"/>
              <a:t>Arienti</a:t>
            </a:r>
            <a:r>
              <a:rPr lang="en-US" dirty="0" smtClean="0"/>
              <a:t> &amp; </a:t>
            </a:r>
            <a:r>
              <a:rPr lang="en-US" dirty="0" err="1" smtClean="0"/>
              <a:t>Cattaneo</a:t>
            </a:r>
            <a:r>
              <a:rPr lang="en-US" dirty="0" smtClean="0"/>
              <a:t>, </a:t>
            </a:r>
            <a:r>
              <a:rPr lang="en-US" dirty="0" err="1" smtClean="0"/>
              <a:t>Ima</a:t>
            </a:r>
            <a:r>
              <a:rPr lang="en-US" dirty="0" smtClean="0"/>
              <a:t>, </a:t>
            </a:r>
            <a:r>
              <a:rPr lang="en-US" dirty="0" err="1" smtClean="0"/>
              <a:t>Ostoni</a:t>
            </a:r>
            <a:r>
              <a:rPr lang="en-US" dirty="0" smtClean="0"/>
              <a:t>, </a:t>
            </a:r>
            <a:r>
              <a:rPr lang="en-US" dirty="0" err="1" smtClean="0"/>
              <a:t>Zamboni</a:t>
            </a:r>
            <a:r>
              <a:rPr lang="en-US" dirty="0" smtClean="0"/>
              <a:t>, etc. These </a:t>
            </a:r>
            <a:r>
              <a:rPr lang="en-US" dirty="0" err="1" smtClean="0"/>
              <a:t>pelmeni</a:t>
            </a:r>
            <a:r>
              <a:rPr lang="en-US" dirty="0" smtClean="0"/>
              <a:t> usually weigh around 15 grams each and look like a larger version of tortellini, which is why for, industrial production, Italian pasta machines are commonly used.</a:t>
            </a:r>
          </a:p>
          <a:p>
            <a:endParaRPr lang="en-US" dirty="0" smtClean="0"/>
          </a:p>
          <a:p>
            <a:r>
              <a:rPr lang="en-US" dirty="0" smtClean="0"/>
              <a:t>In modern Russian and Ukrainian culture store-bought </a:t>
            </a:r>
            <a:r>
              <a:rPr lang="en-US" dirty="0" err="1" smtClean="0"/>
              <a:t>pelmeni</a:t>
            </a:r>
            <a:r>
              <a:rPr lang="en-US" dirty="0" smtClean="0"/>
              <a:t> are considered a kind of a fast-food and are associated with students' or bachelors' lifestyle, much like instant ramen etc</a:t>
            </a:r>
            <a:r>
              <a:rPr lang="en-US" dirty="0" smtClean="0"/>
              <a:t>.</a:t>
            </a:r>
            <a:endParaRPr lang="ru-RU" dirty="0"/>
          </a:p>
        </p:txBody>
      </p:sp>
      <p:sp>
        <p:nvSpPr>
          <p:cNvPr id="4" name="Прямоугольник 3"/>
          <p:cNvSpPr/>
          <p:nvPr/>
        </p:nvSpPr>
        <p:spPr>
          <a:xfrm>
            <a:off x="1142976" y="642918"/>
            <a:ext cx="68772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Regional differences</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Рисунок 4" descr="180px-Pelmeņi.jpg"/>
          <p:cNvPicPr>
            <a:picLocks noChangeAspect="1"/>
          </p:cNvPicPr>
          <p:nvPr/>
        </p:nvPicPr>
        <p:blipFill>
          <a:blip r:embed="rId2"/>
          <a:stretch>
            <a:fillRect/>
          </a:stretch>
        </p:blipFill>
        <p:spPr>
          <a:xfrm>
            <a:off x="6643702" y="1857364"/>
            <a:ext cx="2286000" cy="292895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4F4F4"/>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614</Words>
  <PresentationFormat>Экран (4:3)</PresentationFormat>
  <Paragraphs>13</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Поток</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2</cp:revision>
  <dcterms:modified xsi:type="dcterms:W3CDTF">2009-10-15T09:07:53Z</dcterms:modified>
</cp:coreProperties>
</file>