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66" r:id="rId3"/>
    <p:sldId id="269" r:id="rId4"/>
    <p:sldId id="265" r:id="rId5"/>
    <p:sldId id="275" r:id="rId6"/>
    <p:sldId id="273" r:id="rId7"/>
    <p:sldId id="271" r:id="rId8"/>
    <p:sldId id="268" r:id="rId9"/>
  </p:sldIdLst>
  <p:sldSz cx="12192000" cy="6858000"/>
  <p:notesSz cx="6858000" cy="9144000"/>
  <p:embeddedFontLst>
    <p:embeddedFont>
      <p:font typeface="Roboto Black" panose="020B0604020202020204" charset="0"/>
      <p:bold r:id="rId10"/>
      <p:boldItalic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5E21"/>
    <a:srgbClr val="2E5292"/>
    <a:srgbClr val="FFFFFF"/>
    <a:srgbClr val="EAB200"/>
    <a:srgbClr val="4C6D6C"/>
    <a:srgbClr val="3D5E93"/>
    <a:srgbClr val="2B8CB7"/>
    <a:srgbClr val="EA8000"/>
    <a:srgbClr val="49943C"/>
    <a:srgbClr val="2E7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793" autoAdjust="0"/>
  </p:normalViewPr>
  <p:slideViewPr>
    <p:cSldViewPr snapToGrid="0">
      <p:cViewPr varScale="1">
        <p:scale>
          <a:sx n="68" d="100"/>
          <a:sy n="68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704374AB-7EE0-1E25-E2D9-CC5E896B31A0}"/>
              </a:ext>
            </a:extLst>
          </p:cNvPr>
          <p:cNvSpPr/>
          <p:nvPr userDrawn="1"/>
        </p:nvSpPr>
        <p:spPr>
          <a:xfrm rot="11717053">
            <a:off x="7620965" y="-540254"/>
            <a:ext cx="4103684" cy="8082065"/>
          </a:xfrm>
          <a:custGeom>
            <a:avLst/>
            <a:gdLst>
              <a:gd name="connsiteX0" fmla="*/ 4103684 w 4103684"/>
              <a:gd name="connsiteY0" fmla="*/ 7109460 h 8082065"/>
              <a:gd name="connsiteX1" fmla="*/ 544584 w 4103684"/>
              <a:gd name="connsiteY1" fmla="*/ 8082065 h 8082065"/>
              <a:gd name="connsiteX2" fmla="*/ 0 w 4103684"/>
              <a:gd name="connsiteY2" fmla="*/ 6089245 h 8082065"/>
              <a:gd name="connsiteX3" fmla="*/ 0 w 4103684"/>
              <a:gd name="connsiteY3" fmla="*/ 1121425 h 8082065"/>
              <a:gd name="connsiteX4" fmla="*/ 4103680 w 4103684"/>
              <a:gd name="connsiteY4" fmla="*/ 0 h 808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684" h="8082065">
                <a:moveTo>
                  <a:pt x="4103684" y="7109460"/>
                </a:moveTo>
                <a:lnTo>
                  <a:pt x="544584" y="8082065"/>
                </a:lnTo>
                <a:lnTo>
                  <a:pt x="0" y="6089245"/>
                </a:lnTo>
                <a:lnTo>
                  <a:pt x="0" y="1121425"/>
                </a:lnTo>
                <a:lnTo>
                  <a:pt x="410368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93000"/>
                  <a:lumOff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BCC093E-3E8E-9D0B-6690-15E8573D65C2}"/>
              </a:ext>
            </a:extLst>
          </p:cNvPr>
          <p:cNvSpPr/>
          <p:nvPr userDrawn="1"/>
        </p:nvSpPr>
        <p:spPr>
          <a:xfrm rot="923982">
            <a:off x="6440328" y="-264402"/>
            <a:ext cx="991991" cy="7391584"/>
          </a:xfrm>
          <a:custGeom>
            <a:avLst/>
            <a:gdLst>
              <a:gd name="connsiteX0" fmla="*/ 0 w 991991"/>
              <a:gd name="connsiteY0" fmla="*/ 273234 h 7391584"/>
              <a:gd name="connsiteX1" fmla="*/ 991990 w 991991"/>
              <a:gd name="connsiteY1" fmla="*/ 0 h 7391584"/>
              <a:gd name="connsiteX2" fmla="*/ 991991 w 991991"/>
              <a:gd name="connsiteY2" fmla="*/ 7118350 h 7391584"/>
              <a:gd name="connsiteX3" fmla="*/ 0 w 991991"/>
              <a:gd name="connsiteY3" fmla="*/ 7391584 h 739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991" h="7391584">
                <a:moveTo>
                  <a:pt x="0" y="273234"/>
                </a:moveTo>
                <a:lnTo>
                  <a:pt x="991990" y="0"/>
                </a:lnTo>
                <a:lnTo>
                  <a:pt x="991991" y="7118350"/>
                </a:lnTo>
                <a:lnTo>
                  <a:pt x="0" y="7391584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5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36992-70E2-82DF-65F3-FE5541DE5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930900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6DB93C-4F0F-E5C5-C58C-7075D8BB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0197"/>
            <a:ext cx="53594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96215-190B-E9BE-C64D-683C18C0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BB4E90-1FE1-CC71-0085-F8D38A7B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EA3B9D-EB0F-0E41-24F2-F3A989D9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F70810E1-C5AF-0C9D-8273-3FB6BC9B6F1F}"/>
              </a:ext>
            </a:extLst>
          </p:cNvPr>
          <p:cNvSpPr/>
          <p:nvPr userDrawn="1"/>
        </p:nvSpPr>
        <p:spPr>
          <a:xfrm rot="923982">
            <a:off x="7369027" y="-157691"/>
            <a:ext cx="217715" cy="7173975"/>
          </a:xfrm>
          <a:custGeom>
            <a:avLst/>
            <a:gdLst>
              <a:gd name="connsiteX0" fmla="*/ 1 w 217715"/>
              <a:gd name="connsiteY0" fmla="*/ 59967 h 7173975"/>
              <a:gd name="connsiteX1" fmla="*/ 217715 w 217715"/>
              <a:gd name="connsiteY1" fmla="*/ 0 h 7173975"/>
              <a:gd name="connsiteX2" fmla="*/ 217715 w 217715"/>
              <a:gd name="connsiteY2" fmla="*/ 7114008 h 7173975"/>
              <a:gd name="connsiteX3" fmla="*/ 0 w 217715"/>
              <a:gd name="connsiteY3" fmla="*/ 7173975 h 717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15" h="7173975">
                <a:moveTo>
                  <a:pt x="1" y="59967"/>
                </a:moveTo>
                <a:lnTo>
                  <a:pt x="217715" y="0"/>
                </a:lnTo>
                <a:lnTo>
                  <a:pt x="217715" y="7114008"/>
                </a:lnTo>
                <a:lnTo>
                  <a:pt x="0" y="71739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7419D9C5-932F-04C1-745E-CD214CAB738C}"/>
              </a:ext>
            </a:extLst>
          </p:cNvPr>
          <p:cNvSpPr/>
          <p:nvPr userDrawn="1"/>
        </p:nvSpPr>
        <p:spPr>
          <a:xfrm rot="923982">
            <a:off x="7683440" y="-135647"/>
            <a:ext cx="57281" cy="7132586"/>
          </a:xfrm>
          <a:custGeom>
            <a:avLst/>
            <a:gdLst>
              <a:gd name="connsiteX0" fmla="*/ 0 w 57281"/>
              <a:gd name="connsiteY0" fmla="*/ 15777 h 7132586"/>
              <a:gd name="connsiteX1" fmla="*/ 57281 w 57281"/>
              <a:gd name="connsiteY1" fmla="*/ 0 h 7132586"/>
              <a:gd name="connsiteX2" fmla="*/ 57281 w 57281"/>
              <a:gd name="connsiteY2" fmla="*/ 7116809 h 7132586"/>
              <a:gd name="connsiteX3" fmla="*/ 0 w 57281"/>
              <a:gd name="connsiteY3" fmla="*/ 7132586 h 7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81" h="7132586">
                <a:moveTo>
                  <a:pt x="0" y="15777"/>
                </a:moveTo>
                <a:lnTo>
                  <a:pt x="57281" y="0"/>
                </a:lnTo>
                <a:lnTo>
                  <a:pt x="57281" y="7116809"/>
                </a:lnTo>
                <a:lnTo>
                  <a:pt x="0" y="71325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ADB746E-D611-9808-993B-FFDF91011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6" y="2353825"/>
            <a:ext cx="2884904" cy="18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2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B7BEC-5762-DEAF-24E0-AF793BBF2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FC1A5A-26A9-2EDF-DC1A-8460E979B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4E09D3-06CB-1800-47EF-4EEF3C58D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50E50-37FB-1F00-3107-A9B9CFFF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BAB3F-353B-2AB0-584B-617FAF36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11EF25-54A0-DA71-6FD6-7AAE4D55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3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B00BA-3ED7-11B2-B350-E78AF00B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1EE25A-CF94-236B-ECB3-666317209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FE05CD-6DE3-C1A1-B98C-FE3C717F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DD5BB-CB01-76B8-EC84-5E06D5DE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064CE2-47EB-8F89-EB8F-560B67B9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60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40980B-E9F0-8E19-34D2-729D61521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5030FF-2F6A-ADDB-DB2C-675CABCF2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FC86EE-FDEF-0F59-3253-A15317C7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67CFC8-F495-D54C-27F5-D352E0D7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A832BB-DC1C-D6CD-BC5D-3CAE9DC6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63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3BBD42C-E29D-2E31-5EEC-D4EFF286D0D8}"/>
              </a:ext>
            </a:extLst>
          </p:cNvPr>
          <p:cNvSpPr/>
          <p:nvPr userDrawn="1"/>
        </p:nvSpPr>
        <p:spPr>
          <a:xfrm>
            <a:off x="0" y="0"/>
            <a:ext cx="12196320" cy="4637996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3000"/>
                  <a:lumOff val="7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87F0EA58-51E7-07FD-3484-2949B859DD53}"/>
              </a:ext>
            </a:extLst>
          </p:cNvPr>
          <p:cNvSpPr/>
          <p:nvPr userDrawn="1"/>
        </p:nvSpPr>
        <p:spPr>
          <a:xfrm rot="16191235">
            <a:off x="4992061" y="-342411"/>
            <a:ext cx="2204458" cy="12196363"/>
          </a:xfrm>
          <a:custGeom>
            <a:avLst/>
            <a:gdLst>
              <a:gd name="connsiteX0" fmla="*/ 2653431 w 2653431"/>
              <a:gd name="connsiteY0" fmla="*/ 12196363 h 12196363"/>
              <a:gd name="connsiteX1" fmla="*/ 0 w 2653431"/>
              <a:gd name="connsiteY1" fmla="*/ 12189598 h 12196363"/>
              <a:gd name="connsiteX2" fmla="*/ 31079 w 2653431"/>
              <a:gd name="connsiteY2" fmla="*/ 0 h 12196363"/>
              <a:gd name="connsiteX3" fmla="*/ 2653427 w 2653431"/>
              <a:gd name="connsiteY3" fmla="*/ 6686 h 1219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431" h="12196363">
                <a:moveTo>
                  <a:pt x="2653431" y="12196363"/>
                </a:moveTo>
                <a:lnTo>
                  <a:pt x="0" y="12189598"/>
                </a:lnTo>
                <a:lnTo>
                  <a:pt x="31079" y="0"/>
                </a:lnTo>
                <a:lnTo>
                  <a:pt x="2653427" y="6686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93000"/>
                  <a:lumOff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DF45FFD0-C8A1-FB47-98F1-9C7C46488E9D}"/>
              </a:ext>
            </a:extLst>
          </p:cNvPr>
          <p:cNvSpPr/>
          <p:nvPr userDrawn="1"/>
        </p:nvSpPr>
        <p:spPr>
          <a:xfrm rot="5398164">
            <a:off x="5598824" y="-2063800"/>
            <a:ext cx="991991" cy="12190171"/>
          </a:xfrm>
          <a:custGeom>
            <a:avLst/>
            <a:gdLst>
              <a:gd name="connsiteX0" fmla="*/ 0 w 991991"/>
              <a:gd name="connsiteY0" fmla="*/ 0 h 12190171"/>
              <a:gd name="connsiteX1" fmla="*/ 991990 w 991991"/>
              <a:gd name="connsiteY1" fmla="*/ 530 h 12190171"/>
              <a:gd name="connsiteX2" fmla="*/ 991991 w 991991"/>
              <a:gd name="connsiteY2" fmla="*/ 12190171 h 12190171"/>
              <a:gd name="connsiteX3" fmla="*/ 0 w 991991"/>
              <a:gd name="connsiteY3" fmla="*/ 12189641 h 12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991" h="12190171">
                <a:moveTo>
                  <a:pt x="0" y="0"/>
                </a:moveTo>
                <a:lnTo>
                  <a:pt x="991990" y="530"/>
                </a:lnTo>
                <a:lnTo>
                  <a:pt x="991991" y="12190171"/>
                </a:lnTo>
                <a:lnTo>
                  <a:pt x="0" y="12189641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5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1D93EFD7-089A-E973-F253-124C961C2FD1}"/>
              </a:ext>
            </a:extLst>
          </p:cNvPr>
          <p:cNvSpPr/>
          <p:nvPr userDrawn="1"/>
        </p:nvSpPr>
        <p:spPr>
          <a:xfrm rot="5398164">
            <a:off x="5985961" y="-1542527"/>
            <a:ext cx="217716" cy="12189758"/>
          </a:xfrm>
          <a:custGeom>
            <a:avLst/>
            <a:gdLst>
              <a:gd name="connsiteX0" fmla="*/ 1 w 217716"/>
              <a:gd name="connsiteY0" fmla="*/ 0 h 12189758"/>
              <a:gd name="connsiteX1" fmla="*/ 217715 w 217716"/>
              <a:gd name="connsiteY1" fmla="*/ 116 h 12189758"/>
              <a:gd name="connsiteX2" fmla="*/ 217716 w 217716"/>
              <a:gd name="connsiteY2" fmla="*/ 12189758 h 12189758"/>
              <a:gd name="connsiteX3" fmla="*/ 0 w 217716"/>
              <a:gd name="connsiteY3" fmla="*/ 12189642 h 1218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16" h="12189758">
                <a:moveTo>
                  <a:pt x="1" y="0"/>
                </a:moveTo>
                <a:lnTo>
                  <a:pt x="217715" y="116"/>
                </a:lnTo>
                <a:lnTo>
                  <a:pt x="217716" y="12189758"/>
                </a:lnTo>
                <a:lnTo>
                  <a:pt x="0" y="121896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B4958BFB-0365-3F89-5440-375A1F35841E}"/>
              </a:ext>
            </a:extLst>
          </p:cNvPr>
          <p:cNvSpPr/>
          <p:nvPr userDrawn="1"/>
        </p:nvSpPr>
        <p:spPr>
          <a:xfrm rot="5398164">
            <a:off x="6066179" y="-1316019"/>
            <a:ext cx="57281" cy="12189672"/>
          </a:xfrm>
          <a:custGeom>
            <a:avLst/>
            <a:gdLst>
              <a:gd name="connsiteX0" fmla="*/ 0 w 57281"/>
              <a:gd name="connsiteY0" fmla="*/ 0 h 12189672"/>
              <a:gd name="connsiteX1" fmla="*/ 57281 w 57281"/>
              <a:gd name="connsiteY1" fmla="*/ 30 h 12189672"/>
              <a:gd name="connsiteX2" fmla="*/ 57281 w 57281"/>
              <a:gd name="connsiteY2" fmla="*/ 12189672 h 12189672"/>
              <a:gd name="connsiteX3" fmla="*/ 0 w 57281"/>
              <a:gd name="connsiteY3" fmla="*/ 12189641 h 1218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81" h="12189672">
                <a:moveTo>
                  <a:pt x="0" y="0"/>
                </a:moveTo>
                <a:lnTo>
                  <a:pt x="57281" y="30"/>
                </a:lnTo>
                <a:lnTo>
                  <a:pt x="57281" y="12189672"/>
                </a:lnTo>
                <a:lnTo>
                  <a:pt x="0" y="121896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ADB746E-D611-9808-993B-FFDF91011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90" y="718894"/>
            <a:ext cx="4622800" cy="30245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36992-70E2-82DF-65F3-FE5541DE5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300" y="4728295"/>
            <a:ext cx="9931400" cy="186137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7119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5C53D6-AADD-C01A-E145-3E87BE89EC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81DED-4D05-7E8B-A44B-39D72E45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6" y="136524"/>
            <a:ext cx="10515600" cy="120589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A48AB-D284-C75E-9A91-D4A29EAE1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>
                <a:solidFill>
                  <a:srgbClr val="47575D"/>
                </a:solidFill>
              </a:defRPr>
            </a:lvl1pPr>
            <a:lvl2pPr>
              <a:defRPr sz="1400">
                <a:solidFill>
                  <a:srgbClr val="47575D"/>
                </a:solidFill>
              </a:defRPr>
            </a:lvl2pPr>
            <a:lvl3pPr>
              <a:defRPr sz="1400">
                <a:solidFill>
                  <a:srgbClr val="47575D"/>
                </a:solidFill>
              </a:defRPr>
            </a:lvl3pPr>
            <a:lvl4pPr>
              <a:defRPr sz="1400">
                <a:solidFill>
                  <a:srgbClr val="47575D"/>
                </a:solidFill>
              </a:defRPr>
            </a:lvl4pPr>
            <a:lvl5pPr>
              <a:defRPr sz="1400">
                <a:solidFill>
                  <a:srgbClr val="47575D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2F424C-A672-8B34-B9D9-D44852DF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C23A7BE2-543C-443B-87A2-8805F064B7FF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08BBC-60B8-52C3-FF97-CF7C5736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26CBFE-C1BC-9001-F18B-74B03E4E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7134D7DB-7172-4641-9272-64B7CF2D9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4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D0AE6-0BAB-57B9-DA42-7E6E8284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BFF9D4-F45C-A739-0DF0-D2CEBD619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563797-0E9F-C1A5-106F-0272802F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13CB6-EE73-9913-2D56-DDC11E6D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C680A-8B94-9C2D-D3D2-DAC9C665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1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5D178-69B0-C384-A35F-0434AEC4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E29031-1C99-E612-9A32-D36C02D5E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4D1249-E19C-6F12-4EFA-8F1865DBF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DCC1C0-412E-AB05-9317-51CF1CD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7103F6-6F6B-D0BE-BBD4-AB6AE1C8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EE9A28-8727-F0B2-5497-45CEEFDB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5A517-E314-9329-BABC-545172C2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6F629B-CA50-1ED0-AFEE-AB4E68E99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489BB4-D24E-964A-9685-BE7CF7FCA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8293F3-1CBB-DFF1-36C8-7F81B45A2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5324B9-5EB9-1DE8-D73D-6997F66EC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717C42-7E78-4B53-0ABE-152388E6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EC364C-8060-BCE8-1422-135E4A17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DE24E4-D8E7-E93C-511B-B4C22618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9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96EC-3676-38C8-B405-B10CE570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E85888-2873-FB35-892E-FB3ADC4B6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899F35-B480-73D0-56C9-194A31A7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5A0EF0-73BA-6ECF-8CA7-B69300B14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0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992ECF-28CC-DAF4-57A2-25AF5715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13AF44-AF8C-E0F4-5053-543B88F9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E6276D-A60E-C8D4-D3C2-27718689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6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EFD24-4E08-7AD7-47E2-7533053D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61AB1C-C9BD-8F14-9D61-375F52451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4E5CE0-8163-B8CB-B058-48BB48007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2A1D3-10AA-A607-A2A8-8B734692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52965A-ADF0-513D-C329-A1B0D8F0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9FB477-4AD9-3474-B75E-EF35BEF4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966B7-FB77-EB60-BA01-1299C84DF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B29312-C205-530E-FB9E-F4DB4A5C6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480AB-3903-592D-84B4-DFFB6FBBE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A7BE2-543C-443B-87A2-8805F064B7F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94EE4A-70C5-9FDD-9AF1-993DFCC7D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B3E086-D951-9354-740C-D680AD882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4D7DB-7172-4641-9272-64B7CF2D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3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66A77-EB95-035F-CA05-4AA2C0F4E6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9C8110-0921-1ABC-66C0-C7F97FC22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345043-4498-01C6-41AC-00138A596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A12CA-1BD7-F6E3-FA3C-ADC9FA918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522" y="1234851"/>
            <a:ext cx="6418355" cy="2365904"/>
          </a:xfrm>
        </p:spPr>
        <p:txBody>
          <a:bodyPr/>
          <a:lstStyle/>
          <a:p>
            <a:r>
              <a:rPr lang="ru-RU" dirty="0"/>
              <a:t>Дидактические игры в начальной школе как средство повышения мотивации к бучению.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70D877-388E-CF2C-8600-8A5591606D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Кугаевская</a:t>
            </a:r>
            <a:r>
              <a:rPr lang="ru-RU" dirty="0"/>
              <a:t> Ирина Сергеевна</a:t>
            </a:r>
          </a:p>
          <a:p>
            <a:r>
              <a:rPr lang="ru-RU" dirty="0"/>
              <a:t>Учитель начальных классов </a:t>
            </a:r>
          </a:p>
          <a:p>
            <a:r>
              <a:rPr lang="ru-RU" dirty="0"/>
              <a:t>МАОУ СОШ №13 </a:t>
            </a:r>
          </a:p>
        </p:txBody>
      </p:sp>
    </p:spTree>
    <p:extLst>
      <p:ext uri="{BB962C8B-B14F-4D97-AF65-F5344CB8AC3E}">
        <p14:creationId xmlns:p14="http://schemas.microsoft.com/office/powerpoint/2010/main" val="83549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85771-8453-6105-F5C8-752629FB08AA}"/>
              </a:ext>
            </a:extLst>
          </p:cNvPr>
          <p:cNvSpPr txBox="1"/>
          <p:nvPr/>
        </p:nvSpPr>
        <p:spPr>
          <a:xfrm>
            <a:off x="836003" y="2396398"/>
            <a:ext cx="1033813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4C6D6C"/>
                </a:solidFill>
              </a:rPr>
              <a:t>Без игры не может быть полноценного умственного развития. Игра - это огромное светлое окно, через которое в духовный мир ребенка вливается живительный поток представлений, понятий. Игра - это искра, зажигающая огонек пытливости и любознательности.</a:t>
            </a:r>
          </a:p>
          <a:p>
            <a:pPr algn="just"/>
            <a:r>
              <a:rPr lang="ru-RU" sz="2800" dirty="0">
                <a:solidFill>
                  <a:srgbClr val="4C6D6C"/>
                </a:solidFill>
              </a:rPr>
              <a:t/>
            </a:r>
            <a:br>
              <a:rPr lang="ru-RU" sz="2800" dirty="0">
                <a:solidFill>
                  <a:srgbClr val="4C6D6C"/>
                </a:solidFill>
              </a:rPr>
            </a:br>
            <a:r>
              <a:rPr lang="ru-RU" sz="2800" dirty="0">
                <a:solidFill>
                  <a:srgbClr val="4C6D6C"/>
                </a:solidFill>
              </a:rPr>
              <a:t>						               В.А.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201170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F81B7231-C7FD-49E4-D0BC-667B5A50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дидактической игры: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D58838-B2C2-7884-C2BB-D37BB3BD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301" b="21084"/>
          <a:stretch>
            <a:fillRect/>
          </a:stretch>
        </p:blipFill>
        <p:spPr>
          <a:xfrm>
            <a:off x="0" y="1986643"/>
            <a:ext cx="4724401" cy="4991100"/>
          </a:xfrm>
          <a:custGeom>
            <a:avLst/>
            <a:gdLst>
              <a:gd name="connsiteX0" fmla="*/ 0 w 4724401"/>
              <a:gd name="connsiteY0" fmla="*/ 0 h 4991100"/>
              <a:gd name="connsiteX1" fmla="*/ 4724401 w 4724401"/>
              <a:gd name="connsiteY1" fmla="*/ 0 h 4991100"/>
              <a:gd name="connsiteX2" fmla="*/ 4724401 w 4724401"/>
              <a:gd name="connsiteY2" fmla="*/ 4991100 h 4991100"/>
              <a:gd name="connsiteX3" fmla="*/ 0 w 4724401"/>
              <a:gd name="connsiteY3" fmla="*/ 499110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1" h="4991100">
                <a:moveTo>
                  <a:pt x="0" y="0"/>
                </a:moveTo>
                <a:lnTo>
                  <a:pt x="4724401" y="0"/>
                </a:lnTo>
                <a:lnTo>
                  <a:pt x="4724401" y="4991100"/>
                </a:lnTo>
                <a:lnTo>
                  <a:pt x="0" y="4991100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3EFF1C-4C07-54E7-ADD1-83BC826C5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0514" y="2263225"/>
            <a:ext cx="432000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57FB26-2EDA-8BB2-770F-D6F482349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0514" y="3629866"/>
            <a:ext cx="432000" cy="43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C9956E-4C50-C8D6-3419-45B9646A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1400" y="4473991"/>
            <a:ext cx="432000" cy="432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B03A6B-192A-7E0F-4636-7BA059834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1400" y="5296346"/>
            <a:ext cx="432000" cy="43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330405-F044-1D13-4992-DB86D471D41B}"/>
              </a:ext>
            </a:extLst>
          </p:cNvPr>
          <p:cNvSpPr txBox="1"/>
          <p:nvPr/>
        </p:nvSpPr>
        <p:spPr>
          <a:xfrm>
            <a:off x="1676400" y="2197972"/>
            <a:ext cx="1014548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ДИДАКТИЧЕСКИЕ: расширение кругозора, познавательная деятельность, применение знаний в практике, формирование определённых умений и навыков, необходимых в практической деятельности, развитие универсальных учебных действий, развитие трудовых навыков;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РАЗВИВАЮЩИЕ: развитие внимания, памяти, речи, мышления, творческие способности, умение находить оптимальные решения, развитие мотивации; 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СОЦИАЛИЗИРУЮЩИЕ: приобщение к нормам и ценностям общества, адаптация к условиям среды, стрессовый контроль, саморегуляция, обучение общению;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ВОСПИТЫВАЮЩИЕ: воспитание сотрудничества, самостоятельности, воли, коллективизма.</a:t>
            </a:r>
          </a:p>
        </p:txBody>
      </p:sp>
    </p:spTree>
    <p:extLst>
      <p:ext uri="{BB962C8B-B14F-4D97-AF65-F5344CB8AC3E}">
        <p14:creationId xmlns:p14="http://schemas.microsoft.com/office/powerpoint/2010/main" val="58020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F81B7231-C7FD-49E4-D0BC-667B5A50D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17" y="226491"/>
            <a:ext cx="10515600" cy="97499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31.05.2021 № 286 «Об утверждении федерального государственного образовательного стандарта начального общего образования»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D58838-B2C2-7884-C2BB-D37BB3BD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301" b="21084"/>
          <a:stretch>
            <a:fillRect/>
          </a:stretch>
        </p:blipFill>
        <p:spPr>
          <a:xfrm>
            <a:off x="0" y="1986643"/>
            <a:ext cx="4724401" cy="4991100"/>
          </a:xfrm>
          <a:custGeom>
            <a:avLst/>
            <a:gdLst>
              <a:gd name="connsiteX0" fmla="*/ 0 w 4724401"/>
              <a:gd name="connsiteY0" fmla="*/ 0 h 4991100"/>
              <a:gd name="connsiteX1" fmla="*/ 4724401 w 4724401"/>
              <a:gd name="connsiteY1" fmla="*/ 0 h 4991100"/>
              <a:gd name="connsiteX2" fmla="*/ 4724401 w 4724401"/>
              <a:gd name="connsiteY2" fmla="*/ 4991100 h 4991100"/>
              <a:gd name="connsiteX3" fmla="*/ 0 w 4724401"/>
              <a:gd name="connsiteY3" fmla="*/ 499110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1" h="4991100">
                <a:moveTo>
                  <a:pt x="0" y="0"/>
                </a:moveTo>
                <a:lnTo>
                  <a:pt x="4724401" y="0"/>
                </a:lnTo>
                <a:lnTo>
                  <a:pt x="4724401" y="4991100"/>
                </a:lnTo>
                <a:lnTo>
                  <a:pt x="0" y="4991100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3EFF1C-4C07-54E7-ADD1-83BC826C5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0514" y="2263225"/>
            <a:ext cx="432000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57FB26-2EDA-8BB2-770F-D6F482349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0514" y="3014317"/>
            <a:ext cx="432000" cy="43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C9956E-4C50-C8D6-3419-45B9646A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7068" y="4069631"/>
            <a:ext cx="432000" cy="43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330405-F044-1D13-4992-DB86D471D41B}"/>
              </a:ext>
            </a:extLst>
          </p:cNvPr>
          <p:cNvSpPr txBox="1"/>
          <p:nvPr/>
        </p:nvSpPr>
        <p:spPr>
          <a:xfrm>
            <a:off x="1676400" y="2197972"/>
            <a:ext cx="101454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Использование в образовательной деятельности современных образовательных технологий деятельностного типа;</a:t>
            </a:r>
          </a:p>
          <a:p>
            <a:pPr algn="just"/>
            <a:endParaRPr lang="ru-RU" dirty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Формирование функциональной грамотности обучающихся,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образованию;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Преемственность содержания и форм организации образовательной деятельности при реализации образовательных программ дошкольного, начального общего и основного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03682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DEB49-2C57-B28B-54CD-1FB85107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Ученики, внутренне мотивированные…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2F65E646-E72B-A7FF-5E5D-D650BEA9AF5F}"/>
              </a:ext>
            </a:extLst>
          </p:cNvPr>
          <p:cNvSpPr>
            <a:spLocks/>
          </p:cNvSpPr>
          <p:nvPr/>
        </p:nvSpPr>
        <p:spPr bwMode="auto">
          <a:xfrm>
            <a:off x="4495800" y="5774584"/>
            <a:ext cx="5333999" cy="982724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rgbClr val="AF5E2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inpin heiti" panose="00000500000000000000" pitchFamily="2" charset="-122"/>
                <a:sym typeface="inpin heiti" panose="00000500000000000000" pitchFamily="2" charset="-122"/>
              </a:rPr>
              <a:t>используют более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inpin heiti" panose="00000500000000000000" pitchFamily="2" charset="-122"/>
                <a:sym typeface="inpin heiti" panose="00000500000000000000" pitchFamily="2" charset="-122"/>
              </a:rPr>
              <a:t> разумные учебные стратегии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D4DC8A-81DC-3B3B-7A22-E7A942695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943"/>
            <a:ext cx="4724809" cy="4993057"/>
          </a:xfrm>
          <a:prstGeom prst="rect">
            <a:avLst/>
          </a:prstGeom>
        </p:spPr>
      </p:pic>
      <p:sp>
        <p:nvSpPr>
          <p:cNvPr id="16" name="Freeform 8">
            <a:extLst>
              <a:ext uri="{FF2B5EF4-FFF2-40B4-BE49-F238E27FC236}">
                <a16:creationId xmlns:a16="http://schemas.microsoft.com/office/drawing/2014/main" id="{A259A851-63CF-13B7-A788-41229791DF43}"/>
              </a:ext>
            </a:extLst>
          </p:cNvPr>
          <p:cNvSpPr>
            <a:spLocks/>
          </p:cNvSpPr>
          <p:nvPr/>
        </p:nvSpPr>
        <p:spPr bwMode="auto">
          <a:xfrm>
            <a:off x="5138057" y="4809804"/>
            <a:ext cx="4049485" cy="850767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2E529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inpin heiti" panose="00000500000000000000" pitchFamily="2" charset="-122"/>
                <a:sym typeface="inpin heiti" panose="00000500000000000000" pitchFamily="2" charset="-122"/>
              </a:rPr>
              <a:t>сопоставляют новую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inpin heiti" panose="00000500000000000000" pitchFamily="2" charset="-122"/>
                <a:sym typeface="inpin heiti" panose="00000500000000000000" pitchFamily="2" charset="-122"/>
              </a:rPr>
              <a:t>информацию с тем,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inpin heiti" panose="00000500000000000000" pitchFamily="2" charset="-122"/>
                <a:sym typeface="inpin heiti" panose="00000500000000000000" pitchFamily="2" charset="-122"/>
              </a:rPr>
              <a:t>что уже знают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99BF6347-B690-79C9-C3BE-6E266409D80F}"/>
              </a:ext>
            </a:extLst>
          </p:cNvPr>
          <p:cNvSpPr>
            <a:spLocks/>
          </p:cNvSpPr>
          <p:nvPr/>
        </p:nvSpPr>
        <p:spPr bwMode="auto">
          <a:xfrm>
            <a:off x="5554436" y="3761015"/>
            <a:ext cx="3165021" cy="952499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AF5E2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inpin heiti" panose="00000500000000000000" pitchFamily="2" charset="-122"/>
                <a:sym typeface="inpin heiti" panose="00000500000000000000" pitchFamily="2" charset="-122"/>
              </a:rPr>
              <a:t>сами проверяют, как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inpin heiti" panose="00000500000000000000" pitchFamily="2" charset="-122"/>
                <a:sym typeface="inpin heiti" panose="00000500000000000000" pitchFamily="2" charset="-122"/>
              </a:rPr>
              <a:t>они усвоили новый материал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0AD8C2C-B106-3812-CAE0-EF112274883F}"/>
              </a:ext>
            </a:extLst>
          </p:cNvPr>
          <p:cNvSpPr>
            <a:spLocks/>
          </p:cNvSpPr>
          <p:nvPr/>
        </p:nvSpPr>
        <p:spPr bwMode="auto">
          <a:xfrm>
            <a:off x="6019801" y="1753961"/>
            <a:ext cx="2242458" cy="1860096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rgbClr val="2E529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inpin heiti" panose="00000500000000000000" pitchFamily="2" charset="-122"/>
                <a:sym typeface="inpin heiti" panose="00000500000000000000" pitchFamily="2" charset="-122"/>
              </a:rPr>
              <a:t>Изученное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inpin heiti" panose="00000500000000000000" pitchFamily="2" charset="-122"/>
                <a:sym typeface="inpin heiti" panose="00000500000000000000" pitchFamily="2" charset="-122"/>
              </a:rPr>
              <a:t>остается у них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inpin heiti" panose="00000500000000000000" pitchFamily="2" charset="-122"/>
                <a:sym typeface="inpin heiti" panose="00000500000000000000" pitchFamily="2" charset="-122"/>
              </a:rPr>
              <a:t>в памяти надолго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87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85771-8453-6105-F5C8-752629FB08AA}"/>
              </a:ext>
            </a:extLst>
          </p:cNvPr>
          <p:cNvSpPr txBox="1"/>
          <p:nvPr/>
        </p:nvSpPr>
        <p:spPr>
          <a:xfrm>
            <a:off x="2079920" y="2337954"/>
            <a:ext cx="80321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4C6D6C"/>
                </a:solidFill>
              </a:rPr>
              <a:t>Учить детей сегодня трудно,</a:t>
            </a:r>
          </a:p>
          <a:p>
            <a:pPr algn="ctr"/>
            <a:r>
              <a:rPr lang="ru-RU" sz="2400" dirty="0">
                <a:solidFill>
                  <a:srgbClr val="4C6D6C"/>
                </a:solidFill>
              </a:rPr>
              <a:t>И раньше было нелегко. </a:t>
            </a:r>
          </a:p>
          <a:p>
            <a:pPr algn="ctr"/>
            <a:r>
              <a:rPr lang="ru-RU" sz="2400" dirty="0">
                <a:solidFill>
                  <a:srgbClr val="4C6D6C"/>
                </a:solidFill>
              </a:rPr>
              <a:t>Читать, считать, писать учили:</a:t>
            </a:r>
          </a:p>
          <a:p>
            <a:pPr algn="ctr"/>
            <a:r>
              <a:rPr lang="ru-RU" sz="2400" dirty="0">
                <a:solidFill>
                  <a:srgbClr val="4C6D6C"/>
                </a:solidFill>
              </a:rPr>
              <a:t> «Даёт корова молоко». </a:t>
            </a:r>
          </a:p>
          <a:p>
            <a:pPr algn="ctr"/>
            <a:r>
              <a:rPr lang="ru-RU" sz="2400" dirty="0">
                <a:solidFill>
                  <a:srgbClr val="4C6D6C"/>
                </a:solidFill>
              </a:rPr>
              <a:t>Век XXI – век открытий, </a:t>
            </a:r>
          </a:p>
          <a:p>
            <a:pPr algn="ctr"/>
            <a:r>
              <a:rPr lang="ru-RU" sz="2400" dirty="0">
                <a:solidFill>
                  <a:srgbClr val="4C6D6C"/>
                </a:solidFill>
              </a:rPr>
              <a:t>Век инноваций, новизны, </a:t>
            </a:r>
          </a:p>
          <a:p>
            <a:pPr algn="ctr"/>
            <a:r>
              <a:rPr lang="ru-RU" sz="2400" dirty="0">
                <a:solidFill>
                  <a:srgbClr val="4C6D6C"/>
                </a:solidFill>
              </a:rPr>
              <a:t>Но  от учителя зависит, </a:t>
            </a:r>
          </a:p>
          <a:p>
            <a:pPr algn="ctr"/>
            <a:r>
              <a:rPr lang="ru-RU" sz="2400" dirty="0">
                <a:solidFill>
                  <a:srgbClr val="4C6D6C"/>
                </a:solidFill>
              </a:rPr>
              <a:t>Какими дети быть должны. </a:t>
            </a:r>
          </a:p>
        </p:txBody>
      </p:sp>
    </p:spTree>
    <p:extLst>
      <p:ext uri="{BB962C8B-B14F-4D97-AF65-F5344CB8AC3E}">
        <p14:creationId xmlns:p14="http://schemas.microsoft.com/office/powerpoint/2010/main" val="282639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F81B7231-C7FD-49E4-D0BC-667B5A50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Контактные данные/координаты автора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4E0E9D-3EEB-41B4-90FE-B1F0B9F83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065" y="1744760"/>
            <a:ext cx="9273559" cy="2424568"/>
          </a:xfrm>
        </p:spPr>
        <p:txBody>
          <a:bodyPr/>
          <a:lstStyle/>
          <a:p>
            <a:r>
              <a:rPr lang="ru-RU" sz="1600" dirty="0" err="1"/>
              <a:t>Кугаевская</a:t>
            </a:r>
            <a:r>
              <a:rPr lang="ru-RU" sz="1600" dirty="0"/>
              <a:t> Ирина Сергеевна</a:t>
            </a:r>
          </a:p>
          <a:p>
            <a:r>
              <a:rPr lang="ru-RU" sz="1600" dirty="0"/>
              <a:t>МАОУ СОШ №13 им. Героя Советского Союза Г. Н. Кошкарова</a:t>
            </a:r>
          </a:p>
          <a:p>
            <a:r>
              <a:rPr lang="ru-RU" sz="1600" dirty="0"/>
              <a:t>8(3456) 22-67-83</a:t>
            </a:r>
          </a:p>
          <a:p>
            <a:r>
              <a:rPr lang="en-US" sz="1600" dirty="0"/>
              <a:t>http://ts13.ru/</a:t>
            </a:r>
            <a:r>
              <a:rPr lang="ru-RU" sz="1600" dirty="0" err="1"/>
              <a:t>кугаевская-ирина-сергеевна</a:t>
            </a:r>
            <a:r>
              <a:rPr lang="ru-RU" sz="1600" dirty="0"/>
              <a:t>/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7510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вгустовский форум Тобольск 2024">
      <a:dk1>
        <a:srgbClr val="CAA978"/>
      </a:dk1>
      <a:lt1>
        <a:srgbClr val="0E4945"/>
      </a:lt1>
      <a:dk2>
        <a:srgbClr val="EBF1F1"/>
      </a:dk2>
      <a:lt2>
        <a:srgbClr val="EBF1F1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Августовский форум Тобольск 2024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333</Words>
  <Application>Microsoft Office PowerPoint</Application>
  <PresentationFormat>Широкоэкранный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Roboto Black</vt:lpstr>
      <vt:lpstr>inpin heiti</vt:lpstr>
      <vt:lpstr>Roboto</vt:lpstr>
      <vt:lpstr>Arial</vt:lpstr>
      <vt:lpstr>Тема Office</vt:lpstr>
      <vt:lpstr>Презентация PowerPoint</vt:lpstr>
      <vt:lpstr>Дидактические игры в начальной школе как средство повышения мотивации к бучению.</vt:lpstr>
      <vt:lpstr>Презентация PowerPoint</vt:lpstr>
      <vt:lpstr>Цели дидактической игры:</vt:lpstr>
      <vt:lpstr>Приказ Минпросвещения России от 31.05.2021 № 286 «Об утверждении федерального государственного образовательного стандарта начального общего образования»</vt:lpstr>
      <vt:lpstr>Ученики, внутренне мотивированные…</vt:lpstr>
      <vt:lpstr>Презентация PowerPoint</vt:lpstr>
      <vt:lpstr>Контактные данные/координаты автора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Безусловно, реализация намеченных плановых заданий напрямую зависит от кластеризации усилий.</dc:title>
  <dc:creator>OVPC</dc:creator>
  <cp:lastModifiedBy>admin</cp:lastModifiedBy>
  <cp:revision>14</cp:revision>
  <dcterms:created xsi:type="dcterms:W3CDTF">2024-08-07T10:43:12Z</dcterms:created>
  <dcterms:modified xsi:type="dcterms:W3CDTF">2024-08-16T04:32:34Z</dcterms:modified>
</cp:coreProperties>
</file>