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81" r:id="rId3"/>
    <p:sldId id="292" r:id="rId4"/>
    <p:sldId id="293" r:id="rId5"/>
    <p:sldId id="294" r:id="rId6"/>
    <p:sldId id="295" r:id="rId7"/>
    <p:sldId id="296" r:id="rId8"/>
    <p:sldId id="298" r:id="rId9"/>
    <p:sldId id="297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7" r:id="rId18"/>
    <p:sldId id="306" r:id="rId19"/>
    <p:sldId id="308" r:id="rId20"/>
    <p:sldId id="288" r:id="rId21"/>
  </p:sldIdLst>
  <p:sldSz cx="18288000" cy="10287000"/>
  <p:notesSz cx="6858000" cy="9144000"/>
  <p:embeddedFontLst>
    <p:embeddedFont>
      <p:font typeface="Lato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ato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A38F2-27C0-4D82-BA74-AC59DA378170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9D51-22C0-40D5-9AEE-40EC9B9E6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66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D51-22C0-40D5-9AEE-40EC9B9E6F1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1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21" Type="http://schemas.openxmlformats.org/officeDocument/2006/relationships/slide" Target="slide12.xml"/><Relationship Id="rId34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slide" Target="slide8.xml"/><Relationship Id="rId17" Type="http://schemas.openxmlformats.org/officeDocument/2006/relationships/slide" Target="slide10.xml"/><Relationship Id="rId25" Type="http://schemas.openxmlformats.org/officeDocument/2006/relationships/slide" Target="slide14.xml"/><Relationship Id="rId33" Type="http://schemas.openxmlformats.org/officeDocument/2006/relationships/slide" Target="slide18.xml"/><Relationship Id="rId38" Type="http://schemas.microsoft.com/office/2007/relationships/hdphoto" Target="../media/hdphoto2.wdp"/><Relationship Id="rId2" Type="http://schemas.openxmlformats.org/officeDocument/2006/relationships/slide" Target="slide3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7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slide" Target="slide9.xml"/><Relationship Id="rId23" Type="http://schemas.openxmlformats.org/officeDocument/2006/relationships/slide" Target="slide13.xml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slide" Target="slide7.xml"/><Relationship Id="rId19" Type="http://schemas.openxmlformats.org/officeDocument/2006/relationships/slide" Target="slide11.xml"/><Relationship Id="rId31" Type="http://schemas.openxmlformats.org/officeDocument/2006/relationships/slide" Target="slide17.xml"/><Relationship Id="rId4" Type="http://schemas.openxmlformats.org/officeDocument/2006/relationships/slide" Target="slide4.xml"/><Relationship Id="rId9" Type="http://schemas.openxmlformats.org/officeDocument/2006/relationships/image" Target="../media/image6.png"/><Relationship Id="rId14" Type="http://schemas.microsoft.com/office/2007/relationships/hdphoto" Target="../media/hdphoto1.wdp"/><Relationship Id="rId22" Type="http://schemas.openxmlformats.org/officeDocument/2006/relationships/image" Target="../media/image12.png"/><Relationship Id="rId27" Type="http://schemas.openxmlformats.org/officeDocument/2006/relationships/slide" Target="slide16.xml"/><Relationship Id="rId30" Type="http://schemas.openxmlformats.org/officeDocument/2006/relationships/image" Target="../media/image16.png"/><Relationship Id="rId35" Type="http://schemas.openxmlformats.org/officeDocument/2006/relationships/slide" Target="slide19.xml"/><Relationship Id="rId8" Type="http://schemas.openxmlformats.org/officeDocument/2006/relationships/slide" Target="slide6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5261" y="1615891"/>
            <a:ext cx="12338715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14"/>
              </a:lnSpc>
            </a:pPr>
            <a:r>
              <a:rPr lang="ru-RU" sz="12635" dirty="0" smtClean="0">
                <a:solidFill>
                  <a:srgbClr val="241452"/>
                </a:solidFill>
                <a:latin typeface="Lato Bold"/>
              </a:rPr>
              <a:t>Знакомьтесь!</a:t>
            </a:r>
          </a:p>
          <a:p>
            <a:pPr algn="ctr">
              <a:lnSpc>
                <a:spcPts val="13014"/>
              </a:lnSpc>
            </a:pPr>
            <a:r>
              <a:rPr lang="ru-RU" sz="12635" dirty="0" smtClean="0">
                <a:solidFill>
                  <a:srgbClr val="241452"/>
                </a:solidFill>
                <a:latin typeface="Lato Bold"/>
              </a:rPr>
              <a:t>Новые книги!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679690"/>
            <a:ext cx="5662712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2800" dirty="0" err="1" smtClean="0">
                <a:solidFill>
                  <a:srgbClr val="FFFFFF"/>
                </a:solidFill>
                <a:latin typeface="Lato"/>
              </a:rPr>
              <a:t>Выполнил</a:t>
            </a:r>
            <a:r>
              <a:rPr lang="en-US" sz="2800" dirty="0" smtClean="0">
                <a:solidFill>
                  <a:srgbClr val="FFFFFF"/>
                </a:solidFill>
                <a:latin typeface="Lato"/>
              </a:rPr>
              <a:t>: </a:t>
            </a:r>
            <a:endParaRPr lang="en-US" sz="2800" dirty="0">
              <a:solidFill>
                <a:srgbClr val="FFFFFF"/>
              </a:solidFill>
              <a:latin typeface="Lato"/>
            </a:endParaRPr>
          </a:p>
          <a:p>
            <a:pPr>
              <a:lnSpc>
                <a:spcPts val="5040"/>
              </a:lnSpc>
            </a:pPr>
            <a:r>
              <a:rPr lang="en-US" sz="2800" dirty="0" err="1">
                <a:solidFill>
                  <a:srgbClr val="FFFFFF"/>
                </a:solidFill>
                <a:latin typeface="Lato"/>
              </a:rPr>
              <a:t>педагог-библиотекарь</a:t>
            </a:r>
            <a:endParaRPr lang="en-US" sz="2800" dirty="0">
              <a:solidFill>
                <a:srgbClr val="FFFFFF"/>
              </a:solidFill>
              <a:latin typeface="Lato"/>
            </a:endParaRPr>
          </a:p>
          <a:p>
            <a:pPr>
              <a:lnSpc>
                <a:spcPts val="5040"/>
              </a:lnSpc>
            </a:pPr>
            <a:r>
              <a:rPr lang="en-US" sz="2800" dirty="0" err="1">
                <a:solidFill>
                  <a:srgbClr val="FFFFFF"/>
                </a:solidFill>
                <a:latin typeface="Lato"/>
              </a:rPr>
              <a:t>Савина</a:t>
            </a:r>
            <a:r>
              <a:rPr lang="en-US" sz="2800" dirty="0">
                <a:solidFill>
                  <a:srgbClr val="FFFFFF"/>
                </a:solidFill>
                <a:latin typeface="Lato"/>
              </a:rPr>
              <a:t> Н.Г.</a:t>
            </a:r>
          </a:p>
          <a:p>
            <a:pPr>
              <a:lnSpc>
                <a:spcPts val="5040"/>
              </a:lnSpc>
            </a:pPr>
            <a:endParaRPr lang="en-US" sz="3600" dirty="0">
              <a:solidFill>
                <a:srgbClr val="FFFFFF"/>
              </a:solidFill>
              <a:latin typeface="Lato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7202828" y="8888983"/>
            <a:ext cx="589479" cy="195074"/>
            <a:chOff x="0" y="0"/>
            <a:chExt cx="1297145" cy="429260"/>
          </a:xfrm>
        </p:grpSpPr>
        <p:sp>
          <p:nvSpPr>
            <p:cNvPr id="11" name="Freeform 11"/>
            <p:cNvSpPr/>
            <p:nvPr/>
          </p:nvSpPr>
          <p:spPr>
            <a:xfrm>
              <a:off x="0" y="-5080"/>
              <a:ext cx="1297145" cy="434340"/>
            </a:xfrm>
            <a:custGeom>
              <a:avLst/>
              <a:gdLst/>
              <a:ahLst/>
              <a:cxnLst/>
              <a:rect l="l" t="t" r="r" b="b"/>
              <a:pathLst>
                <a:path w="1297145" h="434340">
                  <a:moveTo>
                    <a:pt x="1279365" y="187960"/>
                  </a:moveTo>
                  <a:lnTo>
                    <a:pt x="1017745" y="11430"/>
                  </a:lnTo>
                  <a:cubicBezTo>
                    <a:pt x="999965" y="0"/>
                    <a:pt x="977105" y="3810"/>
                    <a:pt x="964405" y="21590"/>
                  </a:cubicBezTo>
                  <a:cubicBezTo>
                    <a:pt x="952975" y="39370"/>
                    <a:pt x="956785" y="62230"/>
                    <a:pt x="974565" y="74930"/>
                  </a:cubicBezTo>
                  <a:lnTo>
                    <a:pt x="113331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33315" y="257810"/>
                  </a:lnTo>
                  <a:lnTo>
                    <a:pt x="974565" y="364490"/>
                  </a:lnTo>
                  <a:cubicBezTo>
                    <a:pt x="956785" y="375920"/>
                    <a:pt x="952975" y="400050"/>
                    <a:pt x="964405" y="417830"/>
                  </a:cubicBezTo>
                  <a:cubicBezTo>
                    <a:pt x="972025" y="429260"/>
                    <a:pt x="983455" y="434340"/>
                    <a:pt x="996155" y="434340"/>
                  </a:cubicBezTo>
                  <a:cubicBezTo>
                    <a:pt x="1003775" y="434340"/>
                    <a:pt x="1011395" y="431800"/>
                    <a:pt x="1017745" y="427990"/>
                  </a:cubicBezTo>
                  <a:lnTo>
                    <a:pt x="1280635" y="251460"/>
                  </a:lnTo>
                  <a:cubicBezTo>
                    <a:pt x="1290795" y="243840"/>
                    <a:pt x="1297145" y="232410"/>
                    <a:pt x="1297145" y="219710"/>
                  </a:cubicBezTo>
                  <a:cubicBezTo>
                    <a:pt x="1297145" y="207010"/>
                    <a:pt x="1290795" y="195580"/>
                    <a:pt x="1279365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1485900" y="33271"/>
            <a:ext cx="1577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8740" indent="-1348740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автономное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общеобразовательное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учреждение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«Средняя общеобразовательная школа № 13 имени Героя Советского Союза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Г.Н.Кошкарова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" y="7353300"/>
            <a:ext cx="18289585" cy="26763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76916" y="1888396"/>
            <a:ext cx="4734576" cy="5721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8700" y="5036510"/>
            <a:ext cx="1356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</a:rPr>
              <a:t>Виртуальная выставка из фонда библиотеки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30400" y="8475053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Подготовила: </a:t>
            </a:r>
          </a:p>
          <a:p>
            <a:r>
              <a:rPr lang="ru-RU" sz="2800" dirty="0"/>
              <a:t>педагог-библиотекарь </a:t>
            </a:r>
          </a:p>
          <a:p>
            <a:r>
              <a:rPr lang="ru-RU" sz="2800" dirty="0"/>
              <a:t>Савина Н.Г.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1019264"/>
            <a:ext cx="11201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Хэндли, Б. Как быстро считать в уме/Б. Хэндли; пер. с англ.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Е.А.Самсонов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Минск:Попурри,2020. – 304с.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>
                <a:latin typeface="Arial" panose="020B0604020202020204" pitchFamily="34" charset="0"/>
              </a:rPr>
              <a:t>Эта книга содержит элементарные приемы, которые позволят с быстротой молнии выполнять в уме такие вычисления, как умножение, деление, сложение и вычитание чисел, операции с дробями, извлечение квадратного и кубического корней. Совершенно простая методика Билла Хэндли уже зарекомендовала себя во всем мире и доказала свою эффективность на практике.</a:t>
            </a:r>
            <a:br>
              <a:rPr lang="ru-RU" sz="3600" dirty="0">
                <a:latin typeface="Arial" panose="020B0604020202020204" pitchFamily="34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706" y="7205573"/>
            <a:ext cx="16809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87" y="862550"/>
            <a:ext cx="5374827" cy="7862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0732" y="862551"/>
            <a:ext cx="1707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12+</a:t>
            </a:r>
            <a:endParaRPr lang="ru-RU" sz="4000" b="1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6758565" y="8724900"/>
            <a:ext cx="919835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1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1019264"/>
            <a:ext cx="11506200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Экман,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Психология лжи. Обмани меня, если сможешь. - /П. Экман; пер. с англ. - СПб:Питер,2022. – 384с.- (Сам себе психолог).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latin typeface="Arial" panose="020B0604020202020204" pitchFamily="34" charset="0"/>
              </a:rPr>
              <a:t>Правда </a:t>
            </a:r>
            <a:r>
              <a:rPr lang="ru-RU" sz="2800" dirty="0">
                <a:latin typeface="Arial" panose="020B0604020202020204" pitchFamily="34" charset="0"/>
              </a:rPr>
              <a:t>ли, что современный человек в среднем лжет трижды за десять минут разговора? Как реагировать на то, что ложь проникла во все сферы человеческой жизни? Что делать, если не удается распознать ложь по словам и голосу? В книге Пола </a:t>
            </a:r>
            <a:r>
              <a:rPr lang="ru-RU" sz="2800" dirty="0" err="1">
                <a:latin typeface="Arial" panose="020B0604020202020204" pitchFamily="34" charset="0"/>
              </a:rPr>
              <a:t>Экмана</a:t>
            </a:r>
            <a:r>
              <a:rPr lang="ru-RU" sz="2800" dirty="0">
                <a:latin typeface="Arial" panose="020B0604020202020204" pitchFamily="34" charset="0"/>
              </a:rPr>
              <a:t> вы найдете исчерпывающие ответы на эти вопросы. Помните, что скрыть обман чрезвычайно сложно. Универсальные </a:t>
            </a:r>
            <a:r>
              <a:rPr lang="ru-RU" sz="2800" dirty="0" err="1">
                <a:latin typeface="Arial" panose="020B0604020202020204" pitchFamily="34" charset="0"/>
              </a:rPr>
              <a:t>микровыражения</a:t>
            </a:r>
            <a:r>
              <a:rPr lang="ru-RU" sz="2800" dirty="0">
                <a:latin typeface="Arial" panose="020B0604020202020204" pitchFamily="34" charset="0"/>
              </a:rPr>
              <a:t> и </a:t>
            </a:r>
            <a:r>
              <a:rPr lang="ru-RU" sz="2800" dirty="0" err="1">
                <a:latin typeface="Arial" panose="020B0604020202020204" pitchFamily="34" charset="0"/>
              </a:rPr>
              <a:t>микрожесты</a:t>
            </a:r>
            <a:r>
              <a:rPr lang="ru-RU" sz="2800" dirty="0">
                <a:latin typeface="Arial" panose="020B0604020202020204" pitchFamily="34" charset="0"/>
              </a:rPr>
              <a:t> всегда выдают лжеца, независимо от социального статуса и национальной принадлежности. Научитесь замечать то, чего не видят другие.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latin typeface="Arial" panose="020B0604020202020204" pitchFamily="34" charset="0"/>
              </a:rPr>
              <a:t>Книга адресована всем, кто заинтересован в разоблачении лжи: политикам и бизнесменам, врачам и юристам, психологам, педагогам, менеджерам, домохозяйкам, всем, кто не хочет становиться жертвой обмана и психологических манипуляций в профессиональной и личной жизни.</a:t>
            </a:r>
            <a:br>
              <a:rPr lang="ru-RU" sz="2800" dirty="0">
                <a:latin typeface="Arial" panose="020B0604020202020204" pitchFamily="34" charset="0"/>
              </a:rPr>
            </a:br>
            <a:r>
              <a:rPr lang="ru-RU" sz="3600" dirty="0"/>
              <a:t/>
            </a:r>
            <a:br>
              <a:rPr lang="ru-RU" sz="3600" dirty="0"/>
            </a:b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706" y="7205573"/>
            <a:ext cx="16809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0" y="4905375"/>
            <a:ext cx="381000" cy="476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4128"/>
          <a:stretch/>
        </p:blipFill>
        <p:spPr>
          <a:xfrm>
            <a:off x="609600" y="1019264"/>
            <a:ext cx="5191387" cy="769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161943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16+</a:t>
            </a:r>
            <a:endParaRPr lang="ru-RU" sz="4000" b="1" dirty="0"/>
          </a:p>
        </p:txBody>
      </p:sp>
      <p:sp>
        <p:nvSpPr>
          <p:cNvPr id="3" name="Стрелка вправо 2">
            <a:hlinkClick r:id="rId5" action="ppaction://hlinksldjump"/>
          </p:cNvPr>
          <p:cNvSpPr/>
          <p:nvPr/>
        </p:nvSpPr>
        <p:spPr>
          <a:xfrm>
            <a:off x="16750097" y="8930457"/>
            <a:ext cx="9784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4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281740" y="1019264"/>
            <a:ext cx="1047285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Ильяхов, М. Пиши, сокращай. Как создавать сильный текст/М. Ильяхов,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Л.Сарычева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3-е изд. М:Альпина Паблишер,2022. – 440с. 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latin typeface="GTEestiPro"/>
              </a:rPr>
              <a:t>Авторы на конкретных примерах показывают, что такое хорошо и что такое плохо в информационных, рекламных, журналистских и публицистических текстах. Как писать письма, на которые будут отвечать, и рассылки, от которых не будут отписываться. Как создавать действенные и не вульгарные рекламные объявления. Как излагать мысли кратко, ясно и убедительно: без языкового мусора, фальши и штампов. Следуя рекомендациям в книге, вы научитесь писать понятно, увлекать читателей и добиваться доверия. Это обязательная книга для копирайтеров, авторов и редакторов, а также дизайнеров, программистов, менеджеров, предпринимателей, руководителей, служащих и всех, кто использует текст </a:t>
            </a:r>
            <a:r>
              <a:rPr lang="ru-RU" sz="2800" dirty="0" smtClean="0">
                <a:latin typeface="GTEestiPro"/>
              </a:rPr>
              <a:t>в работе.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55" y="615891"/>
            <a:ext cx="5706075" cy="8218626"/>
          </a:xfrm>
          <a:prstGeom prst="rect">
            <a:avLst/>
          </a:prstGeom>
        </p:spPr>
      </p:pic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6777628" y="8834517"/>
            <a:ext cx="978408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4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419100"/>
            <a:ext cx="10744199" cy="987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Марш, Генри. Не навреди. Истории о жизни, смерти и нейрохирургии /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Генри Марш; пер. с англ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И.Чорного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 М:Эксмо,2021. – 336с. –(Медицина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границ. Книги о тех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кто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спасает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жизни).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latin typeface="Arial" panose="020B0604020202020204" pitchFamily="34" charset="0"/>
              </a:rPr>
              <a:t>Заболев</a:t>
            </a:r>
            <a:r>
              <a:rPr lang="ru-RU" sz="2400" dirty="0">
                <a:latin typeface="Arial" panose="020B0604020202020204" pitchFamily="34" charset="0"/>
              </a:rPr>
              <a:t>, мы начинаем видеть в своем враче существо, обладающее </a:t>
            </a:r>
            <a:r>
              <a:rPr lang="ru-RU" sz="2400" dirty="0" err="1">
                <a:latin typeface="Arial" panose="020B0604020202020204" pitchFamily="34" charset="0"/>
              </a:rPr>
              <a:t>сверхспособностями</a:t>
            </a:r>
            <a:r>
              <a:rPr lang="ru-RU" sz="2400" dirty="0">
                <a:latin typeface="Arial" panose="020B0604020202020204" pitchFamily="34" charset="0"/>
              </a:rPr>
              <a:t>. Мы должны полностью довериться ему, поэтому в надежде на выздоровление наделяем его всеми мыслимыми и немыслимыми качествами. Но соответствует ли это представление действительности? И как самому врачу живется с такой верой в непогрешимость?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     </a:t>
            </a:r>
            <a:r>
              <a:rPr lang="ru-RU" sz="2400" dirty="0" smtClean="0">
                <a:latin typeface="Arial" panose="020B0604020202020204" pitchFamily="34" charset="0"/>
              </a:rPr>
              <a:t>Книга </a:t>
            </a:r>
            <a:r>
              <a:rPr lang="ru-RU" sz="2400" dirty="0">
                <a:latin typeface="Arial" panose="020B0604020202020204" pitchFamily="34" charset="0"/>
              </a:rPr>
              <a:t>Генри Марша - это предельно откровенный рассказ о реальной работе и жизни нейрохирурга. На протяжении всей карьеры ее автор размышлял о том, каково это - принимать решения, от которых зависит не только жизнь, но и личность пациента? К чему обязывает понимание того факта, что одно неверное движение скальпелем может лишить этого неподвижно зафиксированного в операционной человека способности мыслить, говорить, сопереживать? Любое вмешательство связано с огромным риском, и порой мастерство хирурга проигрывает слепой случайности. В книге "Не навреди" Генри Марш честно говорит о нейрохирургии, ставшей его призванием. </a:t>
            </a:r>
            <a:br>
              <a:rPr lang="ru-RU" sz="2400" dirty="0">
                <a:latin typeface="Arial" panose="020B0604020202020204" pitchFamily="34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595901"/>
            <a:ext cx="5476131" cy="8509999"/>
          </a:xfrm>
          <a:prstGeom prst="rect">
            <a:avLst/>
          </a:prstGeom>
        </p:spPr>
      </p:pic>
      <p:sp>
        <p:nvSpPr>
          <p:cNvPr id="3" name="Стрелка вправо 2">
            <a:hlinkClick r:id="rId4" action="ppaction://hlinksldjump"/>
          </p:cNvPr>
          <p:cNvSpPr/>
          <p:nvPr/>
        </p:nvSpPr>
        <p:spPr>
          <a:xfrm>
            <a:off x="16776191" y="8863584"/>
            <a:ext cx="978408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8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419100"/>
            <a:ext cx="10744199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Байстер, М. Быстрый ум. Как забывать лишнее и помнить нужное /Майк Байстер, Кристин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Лоберг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пер. с англ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Н.Лисовой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 М:Альпина нон-фикшн,2022. – 416с. –(Альпина:саморазвитие).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>
                <a:latin typeface="Arial" panose="020B0604020202020204" pitchFamily="34" charset="0"/>
              </a:rPr>
              <a:t>Обладатель одного из самых быстрых математических умов в мире и создатель популярной системы работы с памятью убежден: именно талант запоминать и обрабатывать информацию быстрее других, открывает пути большого успеха. И этот талант можно развивать. Майк Байстер призывает не бояться чисел и тренировать мозг интересными и необычными способами не ради развития математических способностей как таковых. Овладев материалом этой книги, вы сможете освоить в жизни все, что угодно, от иностранных языков до музыки, от кулинарии до умения вести переговоры, общаться и даже налаживать отношения с окружающими. И главное, станете намного увереннее в себе.</a:t>
            </a:r>
            <a:br>
              <a:rPr lang="ru-RU" sz="2800" dirty="0">
                <a:latin typeface="Arial" panose="020B0604020202020204" pitchFamily="34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933" y="723900"/>
            <a:ext cx="5538521" cy="822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1790700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0+</a:t>
            </a:r>
            <a:endParaRPr lang="ru-RU" sz="4800" b="1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6840200" y="8953500"/>
            <a:ext cx="978408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8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419100"/>
            <a:ext cx="10744199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Темплар, Р. Правила самоорганизации. Как все успевать, не напрягаясь /Ричард Темплар;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пер. с англ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Е.Милицкая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М:Альпина нон-фикшен,2021. – 212с.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–(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Альпина:саморазвитие).</a:t>
            </a:r>
          </a:p>
          <a:p>
            <a:r>
              <a:rPr lang="ru-RU" sz="2800" dirty="0" smtClean="0"/>
              <a:t>    Е</a:t>
            </a:r>
            <a:r>
              <a:rPr lang="ru-RU" sz="2800" dirty="0" smtClean="0">
                <a:latin typeface="Arial" panose="020B0604020202020204" pitchFamily="34" charset="0"/>
              </a:rPr>
              <a:t>сли </a:t>
            </a:r>
            <a:r>
              <a:rPr lang="ru-RU" sz="2800" dirty="0">
                <a:latin typeface="Arial" panose="020B0604020202020204" pitchFamily="34" charset="0"/>
              </a:rPr>
              <a:t>вам кажется, что дел невпроворот, а их список все растет и растет, если вы вечно все путаете и ничего не можете найти, если жизнь превратилась для вас в отчаянную гонку. Не отчаивайтесь, это исправимо. Для начала расслабьтесь. Повседневность не должна изматывать вас, можно отлично все устроить, не напрягаясь. В этой книге вы найдете секреты тех везунчиков, которые всегда все успевают, никогда не забывают о чужих днях рождения, вовремя расправляются со своими делами и бумагами и при этом им хватает времени спокойно посидеть и отдохнуть. Ричард Темплар с присущими ему мудростью и юмором предлагает 100 простых и безболезненных способов достигать большего ценой меньших усилий и в конечном итоге жить более полной жизнью.</a:t>
            </a:r>
            <a:br>
              <a:rPr lang="ru-RU" sz="2800" dirty="0">
                <a:latin typeface="Arial" panose="020B0604020202020204" pitchFamily="34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92" y="647700"/>
            <a:ext cx="5361461" cy="8150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9342" y="999855"/>
            <a:ext cx="1116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12+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>
            <a:off x="16813572" y="8853322"/>
            <a:ext cx="978408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8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281740" y="1019264"/>
            <a:ext cx="10472859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Намаконов, Игорь М. 31 способ заставить мозг работать./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ИгорьМ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Намаконов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 М:Альпина Паблишер,2022. – 264с.- (4К-навыки будущего).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dirty="0">
                <a:latin typeface="YS Text"/>
              </a:rPr>
              <a:t>Игорь М. Намаконов, профессиональный </a:t>
            </a:r>
            <a:r>
              <a:rPr lang="ru-RU" sz="3200" dirty="0" err="1">
                <a:latin typeface="YS Text"/>
              </a:rPr>
              <a:t>креативщик</a:t>
            </a:r>
            <a:r>
              <a:rPr lang="ru-RU" sz="3200" dirty="0">
                <a:latin typeface="YS Text"/>
              </a:rPr>
              <a:t> и тренер творческих состояний, уверен, что креативное мышление - </a:t>
            </a:r>
            <a:r>
              <a:rPr lang="ru-RU" sz="3200" dirty="0" err="1">
                <a:latin typeface="YS Text"/>
              </a:rPr>
              <a:t>мастхэв</a:t>
            </a:r>
            <a:r>
              <a:rPr lang="ru-RU" sz="3200" dirty="0">
                <a:latin typeface="YS Text"/>
              </a:rPr>
              <a:t> в современном мире. Оно помогает оценивать ситуацию с разных сторон, находить нестандартные решения и уверенно чувствовать себя в любых обстоятельствах. Упражнения из книги помогут прокачать </a:t>
            </a:r>
            <a:r>
              <a:rPr lang="ru-RU" sz="3200" dirty="0" err="1">
                <a:latin typeface="YS Text"/>
              </a:rPr>
              <a:t>насмотренность</a:t>
            </a:r>
            <a:r>
              <a:rPr lang="ru-RU" sz="3200" dirty="0">
                <a:latin typeface="YS Text"/>
              </a:rPr>
              <a:t>, научат техникам генерации идей и позволят трезво оценивать уровень чужого креатива.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40" y="1013506"/>
            <a:ext cx="5418917" cy="7686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61943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12+</a:t>
            </a:r>
            <a:endParaRPr lang="ru-RU" sz="4800" b="1" dirty="0"/>
          </a:p>
        </p:txBody>
      </p:sp>
      <p:sp>
        <p:nvSpPr>
          <p:cNvPr id="3" name="Стрелка вправо 2">
            <a:hlinkClick r:id="rId4" action="ppaction://hlinksldjump"/>
          </p:cNvPr>
          <p:cNvSpPr/>
          <p:nvPr/>
        </p:nvSpPr>
        <p:spPr>
          <a:xfrm>
            <a:off x="16776191" y="8699913"/>
            <a:ext cx="978408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68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141182" y="419100"/>
            <a:ext cx="11773244" cy="6968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Шиманская, В. Командная  работа. Запуск проекта любой сложности/Виктория Шиманская, Никита Карпов –  М:Альпина Паблишер,2022. – 176с.- (4К-навыки будущего).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как в компьютерной игре: проходить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одиночку сложно, а иногда просто невозможно. Гораздо эффективнее подобрать команду, в которой у каждого есть свой талант и своя зона ответственности, и вместе идти к цели.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Виктория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Шиманская и Никита Карпов, эксперты в области психологии и развития эмоционального интеллекта, адаптировали проверенные бизнес-методики (целеполагание по SMART, дизайн-мышление, карта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эмпатии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т.д.) к подростковым реалиям и показали, как с их помощью можно прокачать один из самых востребованных навыков — умение работать в команде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217" y="419100"/>
            <a:ext cx="4749799" cy="6727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028700"/>
            <a:ext cx="1916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12+</a:t>
            </a:r>
            <a:endParaRPr lang="ru-RU" sz="4800" b="1" dirty="0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685799" y="7098374"/>
            <a:ext cx="173617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Из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этой книги вы узнаете, как распределить роли и подобрать подходящих участников в команду, четко и понятно ставить задачи и сроки, разрешать конфликты и находить общий язык с людьми разных темпераментов, вдохновлять и вести за собой команду в трудные времена.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будет особенно полезна школьникам, потому что учеба в школе - это один большой проект. И реализовывать его с командой единомышленников гораздо интереснее.</a:t>
            </a:r>
          </a:p>
        </p:txBody>
      </p:sp>
      <p:sp>
        <p:nvSpPr>
          <p:cNvPr id="4" name="Стрелка вправо 3">
            <a:hlinkClick r:id="rId5" action="ppaction://hlinksldjump"/>
          </p:cNvPr>
          <p:cNvSpPr/>
          <p:nvPr/>
        </p:nvSpPr>
        <p:spPr>
          <a:xfrm>
            <a:off x="16764000" y="8909503"/>
            <a:ext cx="978408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281740" y="1019264"/>
            <a:ext cx="10472859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Шиманская,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Коммуникация. Найди общий язык с кем угодно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/Виктория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Шиманская –  М:Альпина Паблишер,2022. – 152с.- (4К-навыки будущего).</a:t>
            </a:r>
          </a:p>
          <a:p>
            <a:r>
              <a:rPr lang="ru-RU" sz="3200" dirty="0">
                <a:latin typeface="YS Text"/>
              </a:rPr>
              <a:t> </a:t>
            </a:r>
            <a:r>
              <a:rPr lang="ru-RU" sz="3200" dirty="0" smtClean="0">
                <a:latin typeface="YS Text"/>
              </a:rPr>
              <a:t>  </a:t>
            </a:r>
            <a:r>
              <a:rPr lang="ru-RU" sz="2800" dirty="0">
                <a:latin typeface="PT Sans"/>
              </a:rPr>
              <a:t>Виктория Шиманская — доктор психологии и автор первой в России запатентованной методики развития эмоционального интеллекта — уверена, что именно искусство коммуникации делает обычного человека выдающимся. Но самое главное — хорошим коммуникатором может стать каждый.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  </a:t>
            </a:r>
            <a:r>
              <a:rPr lang="ru-RU" sz="2800" dirty="0" smtClean="0">
                <a:latin typeface="PT Sans"/>
              </a:rPr>
              <a:t>Она </a:t>
            </a:r>
            <a:r>
              <a:rPr lang="ru-RU" sz="2800" dirty="0">
                <a:latin typeface="PT Sans"/>
              </a:rPr>
              <a:t>подготовила простые, но эффективные упражнения на каждый день. Чтобы выполнять их, не требуется специальных ситуаций и условий. Занимаясь по книге, подростки научатся «читать» </a:t>
            </a:r>
            <a:r>
              <a:rPr lang="ru-RU" sz="2800" dirty="0" smtClean="0">
                <a:latin typeface="PT Sans"/>
              </a:rPr>
              <a:t>собеседника, находить </a:t>
            </a:r>
            <a:r>
              <a:rPr lang="ru-RU" sz="2800" dirty="0">
                <a:latin typeface="PT Sans"/>
              </a:rPr>
              <a:t>с ним  общий язык, отстаивать свои позиции и доносить информацию максимально ясно и понятно. Все это очень пригодится и в школьной, и в обычной жизни.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81100"/>
            <a:ext cx="5714153" cy="7558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1019264"/>
            <a:ext cx="2160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12+</a:t>
            </a:r>
            <a:endParaRPr lang="ru-RU" sz="4800" b="1" dirty="0"/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6776191" y="8810034"/>
            <a:ext cx="978408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867702" y="647700"/>
            <a:ext cx="10886898" cy="9697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Непряхин,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Критическое мышление. Железная логика на все случаи жизни/Никита Непряхин, Тарас Пащенко –  М:Альпина Паблишер,2022. – 192с.- (4К-навыки будущего).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solidFill>
                  <a:srgbClr val="000000"/>
                </a:solidFill>
                <a:latin typeface="gl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gl"/>
              </a:rPr>
              <a:t>Любому школьнику сложно. Столько уроков, домашних заданий, книг и учебников! Как тут не утонуть в огромном потоке информации? А еще столько личных дел! Как во всем этом не запутаться? Как принимать правильные решения, чтобы потом о них не сожалеть? Книга как раз об этом. Она очень полезная. А самое главное – не скучная. В ней собраны не только любопытные и эффективные советы, но и истории разных ребят. Со своими радостями и горестями, победами и поражениями, проблемами в отношениях с одноклассниками, друзьями, учителями и родителями. В книге рассказано 10 историй, самых что ни на есть настоящих. Порой веселых, а порой грустных. Как поступать в той или иной ситуации? Как работать с информацией? Как не вестись на обман? Как избегать ненужных недоразумений? Как принимать правильные решения? И поможет в этом критическое мышление.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YS Text"/>
              </a:rPr>
              <a:t> </a:t>
            </a:r>
            <a:r>
              <a:rPr lang="ru-RU" sz="2800" dirty="0" smtClean="0">
                <a:latin typeface="YS Text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08" y="947916"/>
            <a:ext cx="5729330" cy="7624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020889" y="828493"/>
            <a:ext cx="2160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12+</a:t>
            </a:r>
            <a:endParaRPr lang="ru-RU" sz="4800" b="1" dirty="0"/>
          </a:p>
        </p:txBody>
      </p:sp>
      <p:sp>
        <p:nvSpPr>
          <p:cNvPr id="3" name="Стрелка вправо 2">
            <a:hlinkClick r:id="rId4" action="ppaction://hlinksldjump"/>
          </p:cNvPr>
          <p:cNvSpPr/>
          <p:nvPr/>
        </p:nvSpPr>
        <p:spPr>
          <a:xfrm>
            <a:off x="16661676" y="8958493"/>
            <a:ext cx="978408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05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2106453" y="997766"/>
            <a:ext cx="1407509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 algn="ctr">
              <a:lnSpc>
                <a:spcPts val="9000"/>
              </a:lnSpc>
            </a:pPr>
            <a:r>
              <a:rPr lang="ru-RU" sz="75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FF"/>
                </a:solidFill>
                <a:latin typeface="Lato Bold"/>
              </a:rPr>
              <a:t>.</a:t>
            </a:r>
            <a:endParaRPr lang="en-US" sz="75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FF"/>
              </a:solidFill>
              <a:latin typeface="Lat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7589" y="6188969"/>
            <a:ext cx="8045475" cy="51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8"/>
              </a:lnSpc>
            </a:pPr>
            <a:endParaRPr lang="en-US" sz="3341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72" y="224221"/>
            <a:ext cx="2666195" cy="3394327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4697" y="3949084"/>
            <a:ext cx="2623458" cy="30607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814" y="219189"/>
            <a:ext cx="2431520" cy="3484126"/>
          </a:xfrm>
          <a:prstGeom prst="rect">
            <a:avLst/>
          </a:prstGeom>
        </p:spPr>
      </p:pic>
      <p:pic>
        <p:nvPicPr>
          <p:cNvPr id="5" name="Рисунок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3372" y="300157"/>
            <a:ext cx="2280102" cy="3426249"/>
          </a:xfrm>
          <a:prstGeom prst="rect">
            <a:avLst/>
          </a:prstGeom>
        </p:spPr>
      </p:pic>
      <p:pic>
        <p:nvPicPr>
          <p:cNvPr id="6" name="Рисунок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000" y="3865052"/>
            <a:ext cx="2554567" cy="3540050"/>
          </a:xfrm>
          <a:prstGeom prst="rect">
            <a:avLst/>
          </a:prstGeom>
        </p:spPr>
      </p:pic>
      <p:pic>
        <p:nvPicPr>
          <p:cNvPr id="7" name="Рисунок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0768" y="3472767"/>
            <a:ext cx="2475812" cy="3733481"/>
          </a:xfrm>
          <a:prstGeom prst="rect">
            <a:avLst/>
          </a:prstGeom>
        </p:spPr>
      </p:pic>
      <p:pic>
        <p:nvPicPr>
          <p:cNvPr id="8" name="Рисунок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02831" y="3933599"/>
            <a:ext cx="2515577" cy="3174809"/>
          </a:xfrm>
          <a:prstGeom prst="rect">
            <a:avLst/>
          </a:prstGeom>
        </p:spPr>
      </p:pic>
      <p:pic>
        <p:nvPicPr>
          <p:cNvPr id="9" name="Рисунок 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79827" y="209468"/>
            <a:ext cx="2348384" cy="3434711"/>
          </a:xfrm>
          <a:prstGeom prst="rect">
            <a:avLst/>
          </a:prstGeom>
        </p:spPr>
      </p:pic>
      <p:pic>
        <p:nvPicPr>
          <p:cNvPr id="10" name="Рисунок 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638063" y="411015"/>
            <a:ext cx="2059044" cy="3049899"/>
          </a:xfrm>
          <a:prstGeom prst="rect">
            <a:avLst/>
          </a:prstGeom>
        </p:spPr>
      </p:pic>
      <p:pic>
        <p:nvPicPr>
          <p:cNvPr id="11" name="Рисунок 1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766734" y="370720"/>
            <a:ext cx="2281064" cy="3285121"/>
          </a:xfrm>
          <a:prstGeom prst="rect">
            <a:avLst/>
          </a:prstGeom>
        </p:spPr>
      </p:pic>
      <p:pic>
        <p:nvPicPr>
          <p:cNvPr id="12" name="Рисунок 1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832253" y="7237826"/>
            <a:ext cx="1868457" cy="2901409"/>
          </a:xfrm>
          <a:prstGeom prst="rect">
            <a:avLst/>
          </a:prstGeom>
        </p:spPr>
      </p:pic>
      <p:pic>
        <p:nvPicPr>
          <p:cNvPr id="13" name="Рисунок 1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0823" y="7635858"/>
            <a:ext cx="1705630" cy="2535903"/>
          </a:xfrm>
          <a:prstGeom prst="rect">
            <a:avLst/>
          </a:prstGeom>
        </p:spPr>
      </p:pic>
      <p:pic>
        <p:nvPicPr>
          <p:cNvPr id="14" name="Рисунок 1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26497" y="7395629"/>
            <a:ext cx="1974703" cy="2804168"/>
          </a:xfrm>
          <a:prstGeom prst="rect">
            <a:avLst/>
          </a:prstGeom>
        </p:spPr>
      </p:pic>
      <p:pic>
        <p:nvPicPr>
          <p:cNvPr id="15" name="Рисунок 14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744107" y="7520129"/>
            <a:ext cx="1679872" cy="2555165"/>
          </a:xfrm>
          <a:prstGeom prst="rect">
            <a:avLst/>
          </a:prstGeom>
        </p:spPr>
      </p:pic>
      <p:pic>
        <p:nvPicPr>
          <p:cNvPr id="16" name="Рисунок 15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408922" y="7420030"/>
            <a:ext cx="1920454" cy="2719205"/>
          </a:xfrm>
          <a:prstGeom prst="rect">
            <a:avLst/>
          </a:prstGeom>
        </p:spPr>
      </p:pic>
      <p:pic>
        <p:nvPicPr>
          <p:cNvPr id="18" name="Рисунок 17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858797" y="7502157"/>
            <a:ext cx="1980422" cy="2620836"/>
          </a:xfrm>
          <a:prstGeom prst="rect">
            <a:avLst/>
          </a:prstGeom>
        </p:spPr>
      </p:pic>
      <p:pic>
        <p:nvPicPr>
          <p:cNvPr id="19" name="Рисунок 18">
            <a:hlinkClick r:id="rId35" action="ppaction://hlinksldjump"/>
          </p:cNvPr>
          <p:cNvPicPr>
            <a:picLocks noChangeAspect="1"/>
          </p:cNvPicPr>
          <p:nvPr/>
        </p:nvPicPr>
        <p:blipFill rotWithShape="1">
          <a:blip r:embed="rId36"/>
          <a:srcRect b="51102"/>
          <a:stretch/>
        </p:blipFill>
        <p:spPr>
          <a:xfrm>
            <a:off x="13104077" y="7386166"/>
            <a:ext cx="2022284" cy="2618481"/>
          </a:xfrm>
          <a:prstGeom prst="rect">
            <a:avLst/>
          </a:prstGeom>
        </p:spPr>
      </p:pic>
      <p:sp>
        <p:nvSpPr>
          <p:cNvPr id="22" name="Прямоугольная выноска 21"/>
          <p:cNvSpPr/>
          <p:nvPr/>
        </p:nvSpPr>
        <p:spPr>
          <a:xfrm>
            <a:off x="6248349" y="3933599"/>
            <a:ext cx="5858193" cy="2959536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prstClr val="black"/>
                </a:solidFill>
              </a:rPr>
              <a:t>Я рада представить </a:t>
            </a:r>
            <a:r>
              <a:rPr lang="ru-RU" sz="3200" dirty="0" smtClean="0">
                <a:solidFill>
                  <a:prstClr val="black"/>
                </a:solidFill>
              </a:rPr>
              <a:t>вам </a:t>
            </a:r>
            <a:r>
              <a:rPr lang="ru-RU" sz="3200" dirty="0">
                <a:solidFill>
                  <a:prstClr val="black"/>
                </a:solidFill>
              </a:rPr>
              <a:t>книги серии «</a:t>
            </a:r>
            <a:r>
              <a:rPr lang="ru-R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Мотивационная библиотека». Это не учебники, но эти книги многому могут в</a:t>
            </a:r>
            <a:r>
              <a:rPr lang="ru-RU" sz="3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 научить</a:t>
            </a:r>
            <a:r>
              <a:rPr lang="ru-R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2708" b="89864" l="16563" r="78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14013" y="9297866"/>
            <a:ext cx="957709" cy="98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14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2106453" y="997766"/>
            <a:ext cx="14075094" cy="6647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9600" dirty="0" smtClean="0">
                <a:solidFill>
                  <a:srgbClr val="FFFFFF"/>
                </a:solidFill>
                <a:latin typeface="Lato Bold"/>
              </a:rPr>
              <a:t>СПАСИБО </a:t>
            </a:r>
          </a:p>
          <a:p>
            <a:pPr algn="ctr">
              <a:lnSpc>
                <a:spcPct val="150000"/>
              </a:lnSpc>
            </a:pPr>
            <a:r>
              <a:rPr lang="ru-RU" sz="9600" dirty="0" smtClean="0">
                <a:solidFill>
                  <a:srgbClr val="FFFFFF"/>
                </a:solidFill>
                <a:latin typeface="Lato Bold"/>
              </a:rPr>
              <a:t>ЗА </a:t>
            </a:r>
          </a:p>
          <a:p>
            <a:pPr algn="ctr">
              <a:lnSpc>
                <a:spcPct val="150000"/>
              </a:lnSpc>
            </a:pPr>
            <a:r>
              <a:rPr lang="ru-RU" sz="9600" dirty="0" smtClean="0">
                <a:solidFill>
                  <a:srgbClr val="FFFFFF"/>
                </a:solidFill>
                <a:latin typeface="Lato Bold"/>
              </a:rPr>
              <a:t>ВНИМАНИЕ!</a:t>
            </a:r>
            <a:endParaRPr lang="en-US" sz="9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FF"/>
              </a:solidFill>
              <a:latin typeface="Lat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7589" y="6188969"/>
            <a:ext cx="8045475" cy="51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8"/>
              </a:lnSpc>
            </a:pPr>
            <a:endParaRPr lang="en-US" sz="3341" dirty="0">
              <a:solidFill>
                <a:srgbClr val="00000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28292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23900"/>
            <a:ext cx="4490357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9379" y="1019264"/>
            <a:ext cx="12142385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Камп, Питер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Скорочтение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Как запоминать больше, читая в 8 раз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быстрее/Питер Камп; пер. с англ.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В.Кукушкиной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.- 8-е изд. –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М.:Манн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Иванов и Фербер,2022. – 320с.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-apple-system"/>
              </a:rPr>
              <a:t>Эта книга представляет собой абсолютно новый формат самоучителя по </a:t>
            </a:r>
            <a:r>
              <a:rPr lang="ru-RU" sz="3200" dirty="0" err="1">
                <a:solidFill>
                  <a:srgbClr val="000000"/>
                </a:solidFill>
                <a:latin typeface="-apple-system"/>
              </a:rPr>
              <a:t>скорочтению</a:t>
            </a:r>
            <a:r>
              <a:rPr lang="ru-RU" sz="3200" dirty="0">
                <a:solidFill>
                  <a:srgbClr val="000000"/>
                </a:solidFill>
                <a:latin typeface="-apple-system"/>
              </a:rPr>
              <a:t>. Вы можете тренироваться, исходя из своей собственной скорости прогресса или из количества времени, которое можете себе позволить на практику, и делать все это на собственном материале, совмещая чтение с обучением. В этой книге вы найдете теории, которые преподают на лучших курсах </a:t>
            </a:r>
            <a:r>
              <a:rPr lang="ru-RU" sz="3200" dirty="0" err="1">
                <a:solidFill>
                  <a:srgbClr val="000000"/>
                </a:solidFill>
                <a:latin typeface="-apple-system"/>
              </a:rPr>
              <a:t>скорочтения</a:t>
            </a:r>
            <a:r>
              <a:rPr lang="ru-RU" sz="3200" dirty="0">
                <a:solidFill>
                  <a:srgbClr val="000000"/>
                </a:solidFill>
                <a:latin typeface="-apple-system"/>
              </a:rPr>
              <a:t>, а также уникальные авторские методики.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7155057"/>
            <a:ext cx="17219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Тщательно оберегаемые секреты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скорочтения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теперь доступны каждому. Любой может взять эту книгу и открыть для себя принципы и навыки, необходимые для быстрого и эффективного чтения.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1702" y="728932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12+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20982" y="723900"/>
            <a:ext cx="1274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12+</a:t>
            </a:r>
            <a:endParaRPr lang="ru-RU" sz="4000" b="1" dirty="0"/>
          </a:p>
        </p:txBody>
      </p:sp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>
            <a:off x="17221200" y="9105900"/>
            <a:ext cx="609600" cy="2560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8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1019264"/>
            <a:ext cx="11504764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Микалко,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айкл. Рисовый штурм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еще  21 способ мыслить нестандартно/Майкл Микалко;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пер. с англ.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Л.Царук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С. Комарова.-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-е изд. –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М.:Манн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Иванов и Фербер,2021. – 416с.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Майкл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Микалко - эксперт по креативности. Будучи офицером американской армии, он собрал экспертов НАТО и ученых из разных стран, чтобы понять, как мыслят гении и что происходит в человеческом мозге.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Рисовый штурм» - сборник упражнений, головоломок и загадок, которые научат вас создавать оригинальные идеи и развивать креативное мышление. Автор не только дает советы, но и рассказывает на примере известных личностей, таких как Генри Форд, Леонардо да Винчи, Стив Джобс, что креативными не рождаются, а становятся.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57" y="1619429"/>
            <a:ext cx="5297730" cy="61879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1790700"/>
            <a:ext cx="972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16+</a:t>
            </a:r>
            <a:endParaRPr lang="ru-RU" sz="4000" b="1" dirty="0"/>
          </a:p>
        </p:txBody>
      </p:sp>
      <p:sp>
        <p:nvSpPr>
          <p:cNvPr id="3" name="Стрелка вправо 2">
            <a:hlinkClick r:id="rId4" action="ppaction://hlinksldjump"/>
          </p:cNvPr>
          <p:cNvSpPr/>
          <p:nvPr/>
        </p:nvSpPr>
        <p:spPr>
          <a:xfrm>
            <a:off x="17373600" y="9105900"/>
            <a:ext cx="457200" cy="332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7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5839379" y="1019264"/>
            <a:ext cx="12142385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Темплар,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Правила достижения цели: Как получать то, что хочешь /Р. Темплар; пер. с англ.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А.Маркелова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-е изд. –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М.:Альпина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нон-фикшн,2022. – 220с.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чего-то добиться в жизни, нам необходимо содействие других людей. Неважно, к чему мы стремимся, - для достижения наших целей нам нужен человек, который скажет "да". Многие люди уверены, что существует особая каста везунчиков, которые добиваются своего, не затрачивая никаких усилий. Однако дело не в везении. Просто эти люди следуют определенным правилам, которые и помогают им достигать поставленных целей. В своей книге Ричард Темплар сформулировал основные принципы, которые научат вас расположить к себе собеседника и быть человеком, в обществе которого приятно находиться. А это, в свою очередь, гарантия того, что окружающие вас люди сами захотят помочь вам осуществить то, к чему вы стремитесь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65486"/>
            <a:ext cx="4786446" cy="6856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19431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0</a:t>
            </a:r>
            <a:r>
              <a:rPr lang="ru-RU" sz="4000" b="1" dirty="0" smtClean="0"/>
              <a:t>+</a:t>
            </a:r>
            <a:endParaRPr lang="ru-RU" sz="4000" b="1" dirty="0"/>
          </a:p>
        </p:txBody>
      </p:sp>
      <p:sp>
        <p:nvSpPr>
          <p:cNvPr id="3" name="Стрелка вправо 2">
            <a:hlinkClick r:id="rId4" action="ppaction://hlinksldjump"/>
          </p:cNvPr>
          <p:cNvSpPr/>
          <p:nvPr/>
        </p:nvSpPr>
        <p:spPr>
          <a:xfrm>
            <a:off x="17449800" y="8953500"/>
            <a:ext cx="531964" cy="402204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2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5775175" y="419100"/>
            <a:ext cx="12206589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Оакли,Б. Думай как математик: Как решать любые задачи быстрее и эффективнее /Б.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Оакли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пер. с англ.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И.Майгуровой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-е изд. – М.:Альпина Паблишер,2022. – 284с.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считать, что математики - это люди, наделенные недюжинными интеллектуальными способностями, которые необходимо развивать с самого детства. И большинству точность и логичность математического мышления недоступна. Барбара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Оакли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наук, доказывает, что каждый может изменить способ своего мышления и овладеть приемами, которые используют все специалисты по точным наукам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Из этой книги вы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узнаете почему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усваивать знания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порциями; как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преодолеть "ступор" и добиться озарения;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роль играет сон в решении сложных задач; что такое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прокрастинация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как с ней бороться; почему практика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43" y="1019264"/>
            <a:ext cx="4554957" cy="6851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8039100"/>
            <a:ext cx="1706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вспоминания гораздо эффективнее, чем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перечитывание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несколько раз одного и того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же; что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"интерливинг", и почему он так полезен для запоминания и усвоения новой информации.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1619429"/>
            <a:ext cx="3420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0</a:t>
            </a:r>
            <a:r>
              <a:rPr lang="ru-RU" sz="4000" b="1" dirty="0" smtClean="0">
                <a:solidFill>
                  <a:schemeClr val="bg1"/>
                </a:solidFill>
              </a:rPr>
              <a:t>+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7117119" y="8884427"/>
            <a:ext cx="651858" cy="4084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8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5476275" y="952500"/>
            <a:ext cx="1250549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Люмис, Эндрю. Забавы с карандашом. Самый легкий способ научиться рисовать/Эндрю Лумис; пер. с англ.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Н.Галактионовой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М.:КоЛибри,2021. – 120с.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Долгие 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я, профессиональный художник, искал самый простой метод рисования карандашом. Я пришел к выводу, что трудности, с которыми я сталкивался, носят универсальный 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характер. Совершенствуя 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 мастерство, я все-таки нашел метод, удивительным образом сочетающий в себе простоту и точность. Он показал себя очень эффективным для новичков, в том числе тех, кто считал себя абсолютно неспособным к рисованию. Теперь я готов представить этот метод 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широкому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53" y="661358"/>
            <a:ext cx="4452213" cy="61721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4006" y="7037779"/>
            <a:ext cx="16535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кругу интересующихся. Поверьте, научиться рисовать с его помощью может каждый. Эта книга создавалась для тех, для кого рисование - приятное времяпровождение на досуге. Именно поэтому она принесет пользу очень многим.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Эндрю Лумис.</a:t>
            </a:r>
            <a:b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56334" y="723900"/>
            <a:ext cx="972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16+</a:t>
            </a:r>
            <a:endParaRPr lang="ru-RU" sz="4000" b="1" dirty="0"/>
          </a:p>
        </p:txBody>
      </p:sp>
      <p:sp>
        <p:nvSpPr>
          <p:cNvPr id="3" name="Стрелка вправо 2">
            <a:hlinkClick r:id="rId5" action="ppaction://hlinksldjump"/>
          </p:cNvPr>
          <p:cNvSpPr/>
          <p:nvPr/>
        </p:nvSpPr>
        <p:spPr>
          <a:xfrm>
            <a:off x="17145986" y="8955691"/>
            <a:ext cx="609600" cy="4084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5672685" y="1077843"/>
            <a:ext cx="12083599" cy="700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Вандеркам, Л. Книга 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потерянном времени. У вас больше возможностей, чем вы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думаете:/Лора Вандеркам; пер. с англ.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Т.Мамедова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-е изд. – М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.:Альпина Паблишер,2022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337с.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>
                <a:solidFill>
                  <a:srgbClr val="333333"/>
                </a:solidFill>
                <a:latin typeface="Arial" panose="020B0604020202020204" pitchFamily="34" charset="0"/>
              </a:rPr>
              <a:t>Вам не хватает времени ни на что? Поздравляем, вы не одиноки. У каждого из нас 24 часа в сутках, но только некоторым удается добиться многого, а остальные тратят время по пустякам и никогда ничего не успевают. Эта книга рассказывает о том, куда на самом деле уходит время и как можно использовать его лучше. О том, как распределить свои часы так,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611702" y="728932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12+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7239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12+</a:t>
            </a:r>
            <a:endParaRPr lang="ru-RU" sz="4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14" y="652340"/>
            <a:ext cx="4195486" cy="63336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4714" y="7065818"/>
            <a:ext cx="167199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dirty="0">
                <a:solidFill>
                  <a:srgbClr val="333333"/>
                </a:solidFill>
                <a:latin typeface="Arial" panose="020B0604020202020204" pitchFamily="34" charset="0"/>
              </a:rPr>
              <a:t>чтобы добиться прорыва в карьере, и как поменять приоритеты, чтобы сделать личную жизнь интересней. Следуйте рекомендациям автора и вы поймете, что у вас больше времени и возможностей, чем кажется.</a:t>
            </a:r>
            <a:br>
              <a:rPr lang="ru-RU" sz="3600" dirty="0">
                <a:solidFill>
                  <a:srgbClr val="333333"/>
                </a:solidFill>
                <a:latin typeface="Arial" panose="020B0604020202020204" pitchFamily="34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7581" y="1265486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0+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Стрелка вправо 2">
            <a:hlinkClick r:id="rId4" action="ppaction://hlinksldjump"/>
          </p:cNvPr>
          <p:cNvSpPr/>
          <p:nvPr/>
        </p:nvSpPr>
        <p:spPr>
          <a:xfrm>
            <a:off x="17297400" y="8953500"/>
            <a:ext cx="637309" cy="489625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4" y="270295"/>
            <a:ext cx="17514125" cy="9172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199" y="419100"/>
            <a:ext cx="145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pPr algn="ctr"/>
            <a:r>
              <a:rPr lang="ru-RU" sz="3600" dirty="0"/>
              <a:t> </a:t>
            </a:r>
            <a:r>
              <a:rPr lang="ru-RU" sz="3600" dirty="0" smtClean="0"/>
              <a:t>   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5839379" y="1019264"/>
            <a:ext cx="1214238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Бэтчел, Беверли. Чего ты по-настоящему хочешь? Как ставить цели и достигать их/Беверли Бэтчел; пер. с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издания-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-е изд. –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М.:Манн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Иванов и Фербер,2022. – 16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0с.-(Ты имеешь значение. Психология для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подростков).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подростковом возрасте человек впервые сталкивается с необходимостью самостоятельно планировать дальнейшую жизнь, ставить долгосрочные цели и брать ответственность за их исполнение. Серьезный вызов даже для взрослых, не правда ли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Эта книга написана для подростков, которые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задумываются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599" y="7079653"/>
            <a:ext cx="16610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будущем, но пока точно не знают, чего хотят. Она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определиться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устремлениями и наметить план достижения целей, научит мотивировать себя и вдохновит на подвиги.</a:t>
            </a:r>
            <a:r>
              <a:rPr lang="ru-RU" sz="3600" dirty="0">
                <a:latin typeface="Arial" panose="020B0604020202020204" pitchFamily="34" charset="0"/>
              </a:rPr>
              <a:t/>
            </a:r>
            <a:br>
              <a:rPr lang="ru-RU" sz="3600" dirty="0">
                <a:latin typeface="Arial" panose="020B0604020202020204" pitchFamily="34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70" y="799577"/>
            <a:ext cx="4675883" cy="58995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0790" y="1015800"/>
            <a:ext cx="699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6+</a:t>
            </a:r>
            <a:endParaRPr lang="ru-RU" sz="4000" b="1" dirty="0"/>
          </a:p>
        </p:txBody>
      </p:sp>
      <p:sp>
        <p:nvSpPr>
          <p:cNvPr id="3" name="Стрелка вправо 2">
            <a:hlinkClick r:id="rId4" action="ppaction://hlinksldjump"/>
          </p:cNvPr>
          <p:cNvSpPr/>
          <p:nvPr/>
        </p:nvSpPr>
        <p:spPr>
          <a:xfrm>
            <a:off x="17297400" y="8953500"/>
            <a:ext cx="750124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4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2418</Words>
  <Application>Microsoft Office PowerPoint</Application>
  <PresentationFormat>Произвольный</PresentationFormat>
  <Paragraphs>122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-apple-system</vt:lpstr>
      <vt:lpstr>PT Sans</vt:lpstr>
      <vt:lpstr>Times New Roman</vt:lpstr>
      <vt:lpstr>Lato</vt:lpstr>
      <vt:lpstr>Calibri</vt:lpstr>
      <vt:lpstr>Arial</vt:lpstr>
      <vt:lpstr>GTEestiPro</vt:lpstr>
      <vt:lpstr>YS Text</vt:lpstr>
      <vt:lpstr>Lato Bold</vt:lpstr>
      <vt:lpstr>gl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и Фиолетовый Школьные Принадлежности 3D Доклад по Книге Бланк Презентация на Тему Образования</dc:title>
  <cp:lastModifiedBy>Библиотека</cp:lastModifiedBy>
  <cp:revision>136</cp:revision>
  <dcterms:created xsi:type="dcterms:W3CDTF">2006-08-16T00:00:00Z</dcterms:created>
  <dcterms:modified xsi:type="dcterms:W3CDTF">2022-10-14T10:21:04Z</dcterms:modified>
  <dc:identifier>DAE4TJcZkUI</dc:identifier>
</cp:coreProperties>
</file>