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2" r:id="rId8"/>
    <p:sldId id="293" r:id="rId9"/>
    <p:sldId id="263" r:id="rId10"/>
    <p:sldId id="271" r:id="rId11"/>
    <p:sldId id="266" r:id="rId12"/>
    <p:sldId id="267" r:id="rId13"/>
    <p:sldId id="269" r:id="rId14"/>
    <p:sldId id="270" r:id="rId15"/>
    <p:sldId id="261" r:id="rId16"/>
    <p:sldId id="277" r:id="rId17"/>
    <p:sldId id="276" r:id="rId18"/>
    <p:sldId id="297" r:id="rId19"/>
    <p:sldId id="278" r:id="rId20"/>
    <p:sldId id="281" r:id="rId21"/>
    <p:sldId id="287" r:id="rId22"/>
    <p:sldId id="283" r:id="rId23"/>
    <p:sldId id="280" r:id="rId24"/>
    <p:sldId id="298" r:id="rId2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2300"/>
    <a:srgbClr val="9CD6E2"/>
    <a:srgbClr val="74D8EC"/>
    <a:srgbClr val="643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3" autoAdjust="0"/>
    <p:restoredTop sz="94660"/>
  </p:normalViewPr>
  <p:slideViewPr>
    <p:cSldViewPr>
      <p:cViewPr>
        <p:scale>
          <a:sx n="66" d="100"/>
          <a:sy n="66" d="100"/>
        </p:scale>
        <p:origin x="-1206" y="-8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4355E-69E6-4AAB-BB77-F65724791A0C}" type="datetimeFigureOut">
              <a:rPr lang="en-US"/>
              <a:pPr>
                <a:defRPr/>
              </a:pPr>
              <a:t>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D1581-A6BD-406A-8230-363FE3BFC7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Tm="8071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7BC3F-51A1-4BD3-94A0-A140C9D3C17D}" type="datetimeFigureOut">
              <a:rPr lang="en-US"/>
              <a:pPr>
                <a:defRPr/>
              </a:pPr>
              <a:t>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62F972-524B-4849-971D-0095DDE7F5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Tm="8071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625F3-E392-4D4F-BBA1-EDC81EB1ED61}" type="datetimeFigureOut">
              <a:rPr lang="en-US"/>
              <a:pPr>
                <a:defRPr/>
              </a:pPr>
              <a:t>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80668-824D-4765-8644-D103E5B7DC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Tm="8071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B6335-398D-4D23-B421-D87D2DD257F9}" type="datetimeFigureOut">
              <a:rPr lang="en-US"/>
              <a:pPr>
                <a:defRPr/>
              </a:pPr>
              <a:t>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2AAE7-958E-43CB-A351-6E143CE09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Tm="8071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A0C54-426A-4318-B83F-6367C99BE271}" type="datetimeFigureOut">
              <a:rPr lang="en-US"/>
              <a:pPr>
                <a:defRPr/>
              </a:pPr>
              <a:t>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546E3-A037-4BB8-8F0D-78617378BB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Tm="8071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3E44B-DFF8-478B-B5B2-7B91405E86ED}" type="datetimeFigureOut">
              <a:rPr lang="en-US"/>
              <a:pPr>
                <a:defRPr/>
              </a:pPr>
              <a:t>1/15/2018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59ADE-38D4-409D-977D-54144866E3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Tm="8071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3E73A-9D60-49E1-94FD-5D9332892F3A}" type="datetimeFigureOut">
              <a:rPr lang="en-US"/>
              <a:pPr>
                <a:defRPr/>
              </a:pPr>
              <a:t>1/15/2018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19C21-5F0A-47CC-B882-22992DB3E1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Tm="8071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2B60D-8C15-412D-A449-C8758DEE6AE5}" type="datetimeFigureOut">
              <a:rPr lang="en-US"/>
              <a:pPr>
                <a:defRPr/>
              </a:pPr>
              <a:t>1/15/2018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91510-BFD6-4757-835A-AD4EDA3534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Tm="8071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77F7C-CE60-4E89-AC51-2D58D94543A3}" type="datetimeFigureOut">
              <a:rPr lang="en-US"/>
              <a:pPr>
                <a:defRPr/>
              </a:pPr>
              <a:t>1/15/2018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2BC4E-ADCF-45DA-93EB-393F5ADED6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Tm="8071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AD3F4-C107-44DC-8F5E-15423F921BD5}" type="datetimeFigureOut">
              <a:rPr lang="en-US"/>
              <a:pPr>
                <a:defRPr/>
              </a:pPr>
              <a:t>1/15/2018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9365F-977E-49C5-A110-6A9E56BA30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Tm="8071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5C23D-3B2F-437F-A9C3-222F62635111}" type="datetimeFigureOut">
              <a:rPr lang="en-US"/>
              <a:pPr>
                <a:defRPr/>
              </a:pPr>
              <a:t>1/15/2018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7571B-23E0-4286-9451-A71A3E9AAC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Tm="8071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CD6E2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F9B499C-E8B0-4E21-A28E-AECB001F6A70}" type="datetimeFigureOut">
              <a:rPr lang="en-US"/>
              <a:pPr>
                <a:defRPr/>
              </a:pPr>
              <a:t>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C6AC7B9-48AA-495F-9197-A6DFB7356C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 spd="slow" advTm="8071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p3"/><Relationship Id="rId7" Type="http://schemas.openxmlformats.org/officeDocument/2006/relationships/image" Target="../media/image3.jpe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image" Target="../media/image1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rodnaya-tropinka.ru/detyam-o-hlebe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rial-hleb.ru/istoriy-hleba/blokadnyiy-hleb" TargetMode="External"/><Relationship Id="rId4" Type="http://schemas.openxmlformats.org/officeDocument/2006/relationships/hyperlink" Target="http://www.thleb.ru/about/item/6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Box 6"/>
          <p:cNvSpPr txBox="1">
            <a:spLocks noChangeArrowheads="1"/>
          </p:cNvSpPr>
          <p:nvPr/>
        </p:nvSpPr>
        <p:spPr bwMode="auto">
          <a:xfrm>
            <a:off x="533400" y="304800"/>
            <a:ext cx="822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643200"/>
                </a:solidFill>
              </a:rPr>
              <a:t>Дуйсекинская основная  общеобразовательная школа</a:t>
            </a:r>
          </a:p>
        </p:txBody>
      </p:sp>
      <p:sp>
        <p:nvSpPr>
          <p:cNvPr id="13314" name="TextBox 7"/>
          <p:cNvSpPr txBox="1">
            <a:spLocks noChangeArrowheads="1"/>
          </p:cNvSpPr>
          <p:nvPr/>
        </p:nvSpPr>
        <p:spPr bwMode="auto">
          <a:xfrm>
            <a:off x="533400" y="5334000"/>
            <a:ext cx="8229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462300"/>
                </a:solidFill>
                <a:latin typeface="Arial Black" pitchFamily="34" charset="0"/>
              </a:rPr>
              <a:t>Автор: </a:t>
            </a:r>
            <a:r>
              <a:rPr lang="ru-RU" b="1">
                <a:solidFill>
                  <a:srgbClr val="462300"/>
                </a:solidFill>
              </a:rPr>
              <a:t>Смоль Вячеслав, 4 класс</a:t>
            </a:r>
            <a:r>
              <a:rPr lang="ru-RU" b="1">
                <a:solidFill>
                  <a:srgbClr val="462300"/>
                </a:solidFill>
                <a:latin typeface="Arial Black" pitchFamily="34" charset="0"/>
              </a:rPr>
              <a:t> </a:t>
            </a:r>
          </a:p>
          <a:p>
            <a:pPr algn="ctr"/>
            <a:r>
              <a:rPr lang="ru-RU" b="1">
                <a:solidFill>
                  <a:srgbClr val="462300"/>
                </a:solidFill>
                <a:latin typeface="Arial Black" pitchFamily="34" charset="0"/>
              </a:rPr>
              <a:t> </a:t>
            </a:r>
            <a:r>
              <a:rPr lang="ru-RU" b="1">
                <a:solidFill>
                  <a:srgbClr val="462300"/>
                </a:solidFill>
              </a:rPr>
              <a:t>Р</a:t>
            </a:r>
            <a:r>
              <a:rPr lang="ru-RU" b="1">
                <a:solidFill>
                  <a:srgbClr val="462300"/>
                </a:solidFill>
                <a:latin typeface="Arial Black" pitchFamily="34" charset="0"/>
              </a:rPr>
              <a:t>уководитель: учитель начальных классов</a:t>
            </a:r>
            <a:r>
              <a:rPr lang="ru-RU">
                <a:solidFill>
                  <a:srgbClr val="462300"/>
                </a:solidFill>
                <a:latin typeface="Arial Black" pitchFamily="34" charset="0"/>
              </a:rPr>
              <a:t> </a:t>
            </a:r>
          </a:p>
          <a:p>
            <a:pPr algn="ctr"/>
            <a:r>
              <a:rPr lang="ru-RU" b="1">
                <a:solidFill>
                  <a:srgbClr val="462300"/>
                </a:solidFill>
              </a:rPr>
              <a:t>Спицына Татьяна Геннадьевна</a:t>
            </a:r>
          </a:p>
        </p:txBody>
      </p:sp>
      <p:pic>
        <p:nvPicPr>
          <p:cNvPr id="13315" name="Picture 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838200"/>
            <a:ext cx="8382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33600" y="2057400"/>
            <a:ext cx="5029200" cy="2590800"/>
          </a:xfrm>
          <a:prstGeom prst="rect">
            <a:avLst/>
          </a:prstGeom>
          <a:noFill/>
          <a:ln w="38100">
            <a:solidFill>
              <a:srgbClr val="663300"/>
            </a:solidFill>
            <a:miter lim="800000"/>
            <a:headEnd/>
            <a:tailEnd/>
          </a:ln>
        </p:spPr>
      </p:pic>
      <p:pic>
        <p:nvPicPr>
          <p:cNvPr id="13317" name="Рисунок 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3726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TextBox 2"/>
          <p:cNvSpPr txBox="1">
            <a:spLocks noChangeArrowheads="1"/>
          </p:cNvSpPr>
          <p:nvPr/>
        </p:nvSpPr>
        <p:spPr bwMode="auto">
          <a:xfrm>
            <a:off x="560388" y="304800"/>
            <a:ext cx="8001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/>
              <a:t>         </a:t>
            </a:r>
            <a:r>
              <a:rPr lang="ru-RU" sz="2000" b="1">
                <a:solidFill>
                  <a:srgbClr val="002060"/>
                </a:solidFill>
              </a:rPr>
              <a:t>МАОУ Средняя общеобразовательная школа №13 г.Тобольска</a:t>
            </a:r>
          </a:p>
        </p:txBody>
      </p:sp>
      <p:sp>
        <p:nvSpPr>
          <p:cNvPr id="13319" name="TextBox 4"/>
          <p:cNvSpPr txBox="1">
            <a:spLocks noChangeArrowheads="1"/>
          </p:cNvSpPr>
          <p:nvPr/>
        </p:nvSpPr>
        <p:spPr bwMode="auto">
          <a:xfrm>
            <a:off x="228600" y="914400"/>
            <a:ext cx="8534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   Тот без нужды живет – </a:t>
            </a:r>
          </a:p>
          <a:p>
            <a:pPr algn="ctr">
              <a:defRPr/>
            </a:pPr>
            <a:r>
              <a:rPr lang="ru-RU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    кто хлеб бережёт</a:t>
            </a:r>
          </a:p>
        </p:txBody>
      </p:sp>
      <p:sp>
        <p:nvSpPr>
          <p:cNvPr id="13320" name="TextBox 5"/>
          <p:cNvSpPr txBox="1">
            <a:spLocks noChangeArrowheads="1"/>
          </p:cNvSpPr>
          <p:nvPr/>
        </p:nvSpPr>
        <p:spPr bwMode="auto">
          <a:xfrm>
            <a:off x="1639888" y="6477000"/>
            <a:ext cx="5486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</a:rPr>
              <a:t>г.Тобольск 2017г.</a:t>
            </a:r>
            <a:endParaRPr lang="ru-RU">
              <a:solidFill>
                <a:srgbClr val="002060"/>
              </a:solidFill>
            </a:endParaRPr>
          </a:p>
        </p:txBody>
      </p:sp>
      <p:sp>
        <p:nvSpPr>
          <p:cNvPr id="13321" name="TextBox 6"/>
          <p:cNvSpPr txBox="1">
            <a:spLocks noChangeArrowheads="1"/>
          </p:cNvSpPr>
          <p:nvPr/>
        </p:nvSpPr>
        <p:spPr bwMode="auto">
          <a:xfrm>
            <a:off x="3962400" y="5476875"/>
            <a:ext cx="5257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2060"/>
                </a:solidFill>
              </a:rPr>
              <a:t>Исполнитель:  Моисеева Е.В., 3 «Б» класс </a:t>
            </a:r>
          </a:p>
          <a:p>
            <a:r>
              <a:rPr lang="ru-RU" b="1">
                <a:solidFill>
                  <a:srgbClr val="002060"/>
                </a:solidFill>
              </a:rPr>
              <a:t>Руководитель: учитель начальных классов </a:t>
            </a:r>
          </a:p>
          <a:p>
            <a:r>
              <a:rPr lang="ru-RU" b="1">
                <a:solidFill>
                  <a:srgbClr val="002060"/>
                </a:solidFill>
              </a:rPr>
              <a:t>                            Венгерская О.М.</a:t>
            </a:r>
          </a:p>
        </p:txBody>
      </p:sp>
      <p:sp>
        <p:nvSpPr>
          <p:cNvPr id="1332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3323" name="Picture 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90800" y="2209800"/>
            <a:ext cx="4724400" cy="31716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horeograficheskaya-kompoziciya-hleb--sol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14002" y="7642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8071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4"/>
          <p:cNvSpPr>
            <a:spLocks noChangeArrowheads="1"/>
          </p:cNvSpPr>
          <p:nvPr/>
        </p:nvSpPr>
        <p:spPr bwMode="auto">
          <a:xfrm>
            <a:off x="0" y="4735513"/>
            <a:ext cx="5257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000">
                <a:latin typeface="Arial Black" pitchFamily="34" charset="0"/>
                <a:cs typeface="Times New Roman" pitchFamily="18" charset="0"/>
              </a:rPr>
              <a:t>.</a:t>
            </a:r>
            <a:endParaRPr lang="ru-RU" sz="2000">
              <a:latin typeface="Arial Black" pitchFamily="34" charset="0"/>
            </a:endParaRPr>
          </a:p>
        </p:txBody>
      </p:sp>
      <p:pic>
        <p:nvPicPr>
          <p:cNvPr id="22530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726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Box 3"/>
          <p:cNvSpPr txBox="1">
            <a:spLocks noChangeArrowheads="1"/>
          </p:cNvSpPr>
          <p:nvPr/>
        </p:nvSpPr>
        <p:spPr bwMode="auto">
          <a:xfrm>
            <a:off x="2628900" y="249238"/>
            <a:ext cx="48768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Arial Black" pitchFamily="34" charset="0"/>
              </a:rPr>
              <a:t>    </a:t>
            </a:r>
            <a:r>
              <a:rPr lang="ru-RU" sz="3600">
                <a:solidFill>
                  <a:srgbClr val="462300"/>
                </a:solidFill>
                <a:latin typeface="Arial Black" pitchFamily="34" charset="0"/>
              </a:rPr>
              <a:t>1941 – 1945 </a:t>
            </a:r>
            <a:r>
              <a:rPr lang="ru-RU" sz="3600" b="1">
                <a:solidFill>
                  <a:srgbClr val="462300"/>
                </a:solidFill>
                <a:latin typeface="Arial Unicode MS" pitchFamily="34" charset="-128"/>
              </a:rPr>
              <a:t>г.г</a:t>
            </a:r>
          </a:p>
        </p:txBody>
      </p:sp>
      <p:sp>
        <p:nvSpPr>
          <p:cNvPr id="2253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2253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896196"/>
            <a:ext cx="4229100" cy="28010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253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2535" name="TextBox 8"/>
          <p:cNvSpPr txBox="1">
            <a:spLocks noChangeArrowheads="1"/>
          </p:cNvSpPr>
          <p:nvPr/>
        </p:nvSpPr>
        <p:spPr bwMode="auto">
          <a:xfrm>
            <a:off x="5138738" y="1604963"/>
            <a:ext cx="35052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462300"/>
                </a:solidFill>
              </a:rPr>
              <a:t>Такая она была – пайка блокадного хлеба…</a:t>
            </a:r>
          </a:p>
        </p:txBody>
      </p:sp>
      <p:sp>
        <p:nvSpPr>
          <p:cNvPr id="22536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2253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3801246"/>
            <a:ext cx="4182341" cy="26686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2538" name="TextBox 10"/>
          <p:cNvSpPr txBox="1">
            <a:spLocks noChangeArrowheads="1"/>
          </p:cNvSpPr>
          <p:nvPr/>
        </p:nvSpPr>
        <p:spPr bwMode="auto">
          <a:xfrm>
            <a:off x="469900" y="3886200"/>
            <a:ext cx="39243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462300"/>
                </a:solidFill>
              </a:rPr>
              <a:t>Для рабочих – 250 грамм суррогатного хлеба в день, для служащих, иждивенцев и детей – 125 грамм на человека.</a:t>
            </a:r>
          </a:p>
        </p:txBody>
      </p:sp>
    </p:spTree>
  </p:cSld>
  <p:clrMapOvr>
    <a:masterClrMapping/>
  </p:clrMapOvr>
  <p:transition spd="slow" advTm="8071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Прямоугольник 2"/>
          <p:cNvSpPr>
            <a:spLocks noChangeArrowheads="1"/>
          </p:cNvSpPr>
          <p:nvPr/>
        </p:nvSpPr>
        <p:spPr bwMode="auto">
          <a:xfrm>
            <a:off x="4495800" y="228600"/>
            <a:ext cx="46482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Arial Black" pitchFamily="34" charset="0"/>
              </a:rPr>
              <a:t>Чтобы вырастить озимую пшеницу или рожь, в августе-сентябре в поле выходят тракторы. Они тянут за собой плуги, которые пашут землю. </a:t>
            </a:r>
          </a:p>
        </p:txBody>
      </p:sp>
      <p:sp>
        <p:nvSpPr>
          <p:cNvPr id="23554" name="TextBox 10"/>
          <p:cNvSpPr txBox="1">
            <a:spLocks noChangeArrowheads="1"/>
          </p:cNvSpPr>
          <p:nvPr/>
        </p:nvSpPr>
        <p:spPr bwMode="auto">
          <a:xfrm>
            <a:off x="381000" y="5105400"/>
            <a:ext cx="3886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Arial Black" pitchFamily="34" charset="0"/>
              </a:rPr>
              <a:t>Еще землю боронят, чтобы не было комочков.</a:t>
            </a:r>
          </a:p>
        </p:txBody>
      </p:sp>
      <p:pic>
        <p:nvPicPr>
          <p:cNvPr id="2355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" y="0"/>
            <a:ext cx="93726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Рисунок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403225"/>
            <a:ext cx="4187825" cy="4267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3557" name="Прямоугольник 2"/>
          <p:cNvSpPr>
            <a:spLocks noChangeArrowheads="1"/>
          </p:cNvSpPr>
          <p:nvPr/>
        </p:nvSpPr>
        <p:spPr bwMode="auto">
          <a:xfrm>
            <a:off x="381000" y="504825"/>
            <a:ext cx="38100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02060"/>
                </a:solidFill>
              </a:rPr>
              <a:t>С уважением относились к хлебу люди ещё и потому, что достаётся он с большим трудом.</a:t>
            </a:r>
          </a:p>
          <a:p>
            <a:r>
              <a:rPr lang="ru-RU" sz="2400" b="1">
                <a:solidFill>
                  <a:srgbClr val="002060"/>
                </a:solidFill>
              </a:rPr>
              <a:t>Чтобы вырастить озимую пшеницу или рожь, в августе-сентябре в поле выходят тракторы. Они тянут за собой плуги, которые пашут землю. </a:t>
            </a:r>
          </a:p>
        </p:txBody>
      </p:sp>
      <p:sp>
        <p:nvSpPr>
          <p:cNvPr id="23558" name="Прямоугольник 3"/>
          <p:cNvSpPr>
            <a:spLocks noChangeArrowheads="1"/>
          </p:cNvSpPr>
          <p:nvPr/>
        </p:nvSpPr>
        <p:spPr bwMode="auto">
          <a:xfrm>
            <a:off x="4572000" y="5181600"/>
            <a:ext cx="4343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/>
              <a:t>Еще землю боронят, чтобы не было комочков.</a:t>
            </a:r>
          </a:p>
        </p:txBody>
      </p:sp>
    </p:spTree>
  </p:cSld>
  <p:clrMapOvr>
    <a:masterClrMapping/>
  </p:clrMapOvr>
  <p:transition spd="slow" advTm="8071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Рисунок 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532" y="280622"/>
            <a:ext cx="4444468" cy="345317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4579" name="TextBox 3"/>
          <p:cNvSpPr txBox="1">
            <a:spLocks noChangeArrowheads="1"/>
          </p:cNvSpPr>
          <p:nvPr/>
        </p:nvSpPr>
        <p:spPr bwMode="auto">
          <a:xfrm>
            <a:off x="398463" y="4038600"/>
            <a:ext cx="42672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462300"/>
                </a:solidFill>
                <a:latin typeface="Arial Black" pitchFamily="34" charset="0"/>
              </a:rPr>
              <a:t>Пройдет немного времени и над землей появятся маленькие зеленые всходы будущего хлеба.</a:t>
            </a:r>
          </a:p>
        </p:txBody>
      </p:sp>
      <p:sp>
        <p:nvSpPr>
          <p:cNvPr id="24580" name="TextBox 5"/>
          <p:cNvSpPr txBox="1">
            <a:spLocks noChangeArrowheads="1"/>
          </p:cNvSpPr>
          <p:nvPr/>
        </p:nvSpPr>
        <p:spPr bwMode="auto">
          <a:xfrm>
            <a:off x="4343400" y="344488"/>
            <a:ext cx="4572000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2200" b="1">
                <a:solidFill>
                  <a:srgbClr val="462300"/>
                </a:solidFill>
                <a:latin typeface="Arial Black" pitchFamily="34" charset="0"/>
              </a:rPr>
              <a:t>Затем в поле выходят тракторы с сеялкой, а за сеялкой тянутся по земле бороны.</a:t>
            </a:r>
          </a:p>
        </p:txBody>
      </p:sp>
    </p:spTree>
  </p:cSld>
  <p:clrMapOvr>
    <a:masterClrMapping/>
  </p:clrMapOvr>
  <p:transition spd="slow" advTm="8071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Прямоугольник 2"/>
          <p:cNvSpPr>
            <a:spLocks noChangeArrowheads="1"/>
          </p:cNvSpPr>
          <p:nvPr/>
        </p:nvSpPr>
        <p:spPr bwMode="auto">
          <a:xfrm>
            <a:off x="4038600" y="685800"/>
            <a:ext cx="4724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400">
              <a:latin typeface="Arial Black" pitchFamily="34" charset="0"/>
            </a:endParaRPr>
          </a:p>
          <a:p>
            <a:endParaRPr lang="ru-RU" sz="2400">
              <a:latin typeface="Arial Black" pitchFamily="34" charset="0"/>
            </a:endParaRPr>
          </a:p>
        </p:txBody>
      </p:sp>
      <p:pic>
        <p:nvPicPr>
          <p:cNvPr id="2560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10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1295400"/>
            <a:ext cx="4952066" cy="4343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604" name="TextBox 2"/>
          <p:cNvSpPr txBox="1">
            <a:spLocks noChangeArrowheads="1"/>
          </p:cNvSpPr>
          <p:nvPr/>
        </p:nvSpPr>
        <p:spPr bwMode="auto">
          <a:xfrm>
            <a:off x="1189038" y="228600"/>
            <a:ext cx="73152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002060"/>
                </a:solidFill>
                <a:latin typeface="Arial Black" pitchFamily="34" charset="0"/>
              </a:rPr>
              <a:t>На каждом стебельке появится колосок, наполненный зернами. </a:t>
            </a:r>
          </a:p>
          <a:p>
            <a:pPr algn="ctr"/>
            <a:endParaRPr lang="ru-RU" sz="2800" b="1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 advTm="8071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2662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2997074"/>
            <a:ext cx="5524500" cy="3692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629" name="Прямоугольник 2"/>
          <p:cNvSpPr>
            <a:spLocks noChangeArrowheads="1"/>
          </p:cNvSpPr>
          <p:nvPr/>
        </p:nvSpPr>
        <p:spPr bwMode="auto">
          <a:xfrm>
            <a:off x="419100" y="381000"/>
            <a:ext cx="83058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400" b="1">
                <a:solidFill>
                  <a:srgbClr val="002060"/>
                </a:solidFill>
              </a:rPr>
              <a:t>       После этого зерно везут на элеватор. </a:t>
            </a:r>
          </a:p>
          <a:p>
            <a:pPr algn="just"/>
            <a:r>
              <a:rPr lang="ru-RU" sz="2400" b="1">
                <a:solidFill>
                  <a:srgbClr val="002060"/>
                </a:solidFill>
              </a:rPr>
              <a:t>Элеватор -  это место для хранения зерна. По транспортерной ленте зерно отправляется на мельницу. Там его перерабатывают в муку. С элеватора мука отправляется на хлебозаводы и пекарни, где из нее выпекают различные хлебобулочные изделия.</a:t>
            </a:r>
          </a:p>
          <a:p>
            <a:endParaRPr lang="ru-RU" sz="2400">
              <a:solidFill>
                <a:srgbClr val="002060"/>
              </a:solidFill>
              <a:latin typeface="Arial Black" pitchFamily="34" charset="0"/>
            </a:endParaRPr>
          </a:p>
          <a:p>
            <a:endParaRPr lang="ru-RU" sz="240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26630" name="Прямоугольник 3"/>
          <p:cNvSpPr>
            <a:spLocks noChangeArrowheads="1"/>
          </p:cNvSpPr>
          <p:nvPr/>
        </p:nvSpPr>
        <p:spPr bwMode="auto">
          <a:xfrm>
            <a:off x="428625" y="2211388"/>
            <a:ext cx="457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Arial Black" pitchFamily="34" charset="0"/>
              </a:rPr>
              <a:t>.</a:t>
            </a:r>
          </a:p>
        </p:txBody>
      </p:sp>
    </p:spTree>
  </p:cSld>
  <p:clrMapOvr>
    <a:masterClrMapping/>
  </p:clrMapOvr>
  <p:transition spd="slow" advTm="8071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5410200" y="152400"/>
            <a:ext cx="2895600" cy="2057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Arial Black" pitchFamily="34" charset="0"/>
              </a:rPr>
              <a:t>Ученые полагают, что впервые хлеб появился на земле свыше пятнадцати тысяч лет назад. </a:t>
            </a:r>
          </a:p>
        </p:txBody>
      </p:sp>
      <p:sp>
        <p:nvSpPr>
          <p:cNvPr id="27650" name="Прямоугольник 5"/>
          <p:cNvSpPr>
            <a:spLocks noChangeArrowheads="1"/>
          </p:cNvSpPr>
          <p:nvPr/>
        </p:nvSpPr>
        <p:spPr bwMode="auto">
          <a:xfrm>
            <a:off x="2667000" y="152400"/>
            <a:ext cx="64770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462300"/>
                </a:solidFill>
                <a:latin typeface="Arial Black" pitchFamily="34" charset="0"/>
              </a:rPr>
              <a:t>Обычный хлеб содержит в себе практически все питательные вещества, необходимые человеку. И что еще важно, хлеб обладает одним редким свойством – он никогда не приедается, никогда не может надоесть людям. </a:t>
            </a:r>
          </a:p>
        </p:txBody>
      </p:sp>
      <p:pic>
        <p:nvPicPr>
          <p:cNvPr id="2765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726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Box 2"/>
          <p:cNvSpPr txBox="1">
            <a:spLocks noChangeArrowheads="1"/>
          </p:cNvSpPr>
          <p:nvPr/>
        </p:nvSpPr>
        <p:spPr bwMode="auto">
          <a:xfrm>
            <a:off x="1828800" y="228600"/>
            <a:ext cx="594360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</a:t>
            </a:r>
            <a:r>
              <a:rPr lang="ru-RU" sz="1600" b="1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Обычный хлеб содержит в себе практически все питательные вещества, необходимые человеку. 	</a:t>
            </a:r>
            <a:r>
              <a:rPr lang="ru-RU" sz="1600" b="1" u="sng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Хлеб</a:t>
            </a:r>
            <a:r>
              <a:rPr lang="ru-RU" sz="1600" b="1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– это источник белков, углеводов и витаминов, в нем содержится клетчатка, также это источник минеральных веществ и витаминов. И что еще важно - хлеб обладает одним редким свойством – он никогда не приедается. </a:t>
            </a:r>
          </a:p>
          <a:p>
            <a:pPr algn="just"/>
            <a:r>
              <a:rPr lang="ru-RU" sz="1600" b="1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            Ученые-медики считают, что взрослый человек должен съедать в сутки 300-500г хлеба, при тяжелой работе все 700г. Детям, подросткам нужно 150-400г хлеба. Почти половину своей энергии человек берет от хлеба.</a:t>
            </a:r>
          </a:p>
          <a:p>
            <a:pPr algn="just"/>
            <a:endParaRPr lang="ru-RU" sz="2000" b="1" dirty="0">
              <a:solidFill>
                <a:schemeClr val="hlink"/>
              </a:solidFill>
              <a:latin typeface="Arial Black" pitchFamily="34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8" name="Picture 2" descr="D:\Документы_\Пользователь\Desktop\Хлеб проект\хлеб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6637" y="3628188"/>
            <a:ext cx="4857587" cy="2748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8071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488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TextBox 2"/>
          <p:cNvSpPr txBox="1">
            <a:spLocks noChangeArrowheads="1"/>
          </p:cNvSpPr>
          <p:nvPr/>
        </p:nvSpPr>
        <p:spPr bwMode="auto">
          <a:xfrm>
            <a:off x="1828800" y="233363"/>
            <a:ext cx="5562600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02060"/>
                </a:solidFill>
              </a:rPr>
              <a:t>          </a:t>
            </a:r>
            <a:r>
              <a:rPr lang="ru-RU" sz="2200" b="1">
                <a:solidFill>
                  <a:srgbClr val="002060"/>
                </a:solidFill>
              </a:rPr>
              <a:t>В рамках нашей работы мы провели эксперимент, целью которого было доказать, что хлеб – ЖИВОЙ. </a:t>
            </a:r>
          </a:p>
          <a:p>
            <a:r>
              <a:rPr lang="ru-RU" sz="2200" b="1">
                <a:solidFill>
                  <a:srgbClr val="002060"/>
                </a:solidFill>
              </a:rPr>
              <a:t>         Для того, чтобы приготовить по-настоящему вкусный и полезный ХЛЕБ, нужно вложить в него душу, внимание, настроение, любовь…</a:t>
            </a:r>
          </a:p>
          <a:p>
            <a:r>
              <a:rPr lang="ru-RU" sz="2200">
                <a:solidFill>
                  <a:srgbClr val="002060"/>
                </a:solidFill>
              </a:rPr>
              <a:t> </a:t>
            </a:r>
          </a:p>
        </p:txBody>
      </p:sp>
      <p:pic>
        <p:nvPicPr>
          <p:cNvPr id="28675" name="Picture 2" descr="http://2.bp.blogspot.com/-MNYKydYhoKI/U7aZUKUnkYI/AAAAAAAAC-Q/cktVEJJyN6I/s1600/tradeboardZecz6i_im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3124200"/>
            <a:ext cx="5410200" cy="35839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8071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7260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TextBox 3"/>
          <p:cNvSpPr txBox="1">
            <a:spLocks noChangeArrowheads="1"/>
          </p:cNvSpPr>
          <p:nvPr/>
        </p:nvSpPr>
        <p:spPr bwMode="auto">
          <a:xfrm>
            <a:off x="685800" y="609600"/>
            <a:ext cx="84582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/>
              <a:t>I </a:t>
            </a:r>
            <a:r>
              <a:rPr lang="ru-RU" sz="2800" b="1"/>
              <a:t> этап: Мы подготовили необходимые      </a:t>
            </a:r>
          </a:p>
          <a:p>
            <a:r>
              <a:rPr lang="ru-RU" sz="2800" b="1"/>
              <a:t>              продукты.</a:t>
            </a:r>
          </a:p>
        </p:txBody>
      </p:sp>
      <p:pic>
        <p:nvPicPr>
          <p:cNvPr id="29699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3050" y="1717121"/>
            <a:ext cx="5969000" cy="4476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Tm="8071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488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4487" y="350837"/>
            <a:ext cx="3886200" cy="29130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723" name="TextBox 5"/>
          <p:cNvSpPr txBox="1">
            <a:spLocks noChangeArrowheads="1"/>
          </p:cNvSpPr>
          <p:nvPr/>
        </p:nvSpPr>
        <p:spPr bwMode="auto">
          <a:xfrm>
            <a:off x="228600" y="3763963"/>
            <a:ext cx="7696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/>
              <a:t>II </a:t>
            </a:r>
            <a:r>
              <a:rPr lang="ru-RU" sz="3200" b="1"/>
              <a:t>этап: Замесили тесто.</a:t>
            </a:r>
          </a:p>
        </p:txBody>
      </p:sp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4876800" y="457200"/>
            <a:ext cx="3657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0725" name="Text Box 8"/>
          <p:cNvSpPr txBox="1">
            <a:spLocks noChangeArrowheads="1"/>
          </p:cNvSpPr>
          <p:nvPr/>
        </p:nvSpPr>
        <p:spPr bwMode="auto">
          <a:xfrm>
            <a:off x="5562600" y="1295400"/>
            <a:ext cx="289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pic>
        <p:nvPicPr>
          <p:cNvPr id="30726" name="Picture 9" descr="IMG_20171206_20113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304800"/>
            <a:ext cx="3962400" cy="2971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Tm="8071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726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TextBox 3"/>
          <p:cNvSpPr txBox="1">
            <a:spLocks noChangeArrowheads="1"/>
          </p:cNvSpPr>
          <p:nvPr/>
        </p:nvSpPr>
        <p:spPr bwMode="auto">
          <a:xfrm>
            <a:off x="533400" y="212725"/>
            <a:ext cx="42672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/>
              <a:t>III</a:t>
            </a:r>
            <a:r>
              <a:rPr lang="ru-RU" sz="2000" b="1"/>
              <a:t> этап: Разделили тесто на две части: одну порцию поставили в прохладное место (на подоконник у открытого окна) и не оказывали ему никакого внимания.</a:t>
            </a:r>
          </a:p>
        </p:txBody>
      </p:sp>
      <p:pic>
        <p:nvPicPr>
          <p:cNvPr id="31747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7487" y="346075"/>
            <a:ext cx="2781300" cy="3708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748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1687" y="2432050"/>
            <a:ext cx="3048000" cy="4064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1749" name="TextBox 6"/>
          <p:cNvSpPr txBox="1">
            <a:spLocks noChangeArrowheads="1"/>
          </p:cNvSpPr>
          <p:nvPr/>
        </p:nvSpPr>
        <p:spPr bwMode="auto">
          <a:xfrm>
            <a:off x="4191000" y="4191000"/>
            <a:ext cx="42672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750"/>
              </a:spcAft>
            </a:pPr>
            <a:r>
              <a:rPr lang="ru-RU" sz="2000" b="1">
                <a:cs typeface="Times New Roman" pitchFamily="18" charset="0"/>
              </a:rPr>
              <a:t>Вторую часть теста мы поставили в теплое место, накрыли чистым полотенцем, следили за тем, чтобы оно не убежало, постоянно подмешивали.</a:t>
            </a:r>
          </a:p>
        </p:txBody>
      </p:sp>
    </p:spTree>
  </p:cSld>
  <p:clrMapOvr>
    <a:masterClrMapping/>
  </p:clrMapOvr>
  <p:transition spd="slow" advTm="8071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вал 8"/>
          <p:cNvSpPr/>
          <p:nvPr/>
        </p:nvSpPr>
        <p:spPr>
          <a:xfrm>
            <a:off x="5486400" y="0"/>
            <a:ext cx="243840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4338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3726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1600200" y="474663"/>
            <a:ext cx="6324600" cy="600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002060"/>
                </a:solidFill>
              </a:rPr>
              <a:t>С тех пор, как хлеб появился на русском столе, о нем слагаются стихи, песни, сказки, притчи, пословицы и поговорки.</a:t>
            </a:r>
          </a:p>
          <a:p>
            <a:pPr algn="ctr"/>
            <a:r>
              <a:rPr lang="ru-RU" sz="2400" b="1">
                <a:solidFill>
                  <a:srgbClr val="002060"/>
                </a:solidFill>
              </a:rPr>
              <a:t> </a:t>
            </a:r>
          </a:p>
          <a:p>
            <a:pPr algn="ctr"/>
            <a:endParaRPr lang="ru-RU" sz="2400" b="1">
              <a:solidFill>
                <a:srgbClr val="002060"/>
              </a:solidFill>
            </a:endParaRPr>
          </a:p>
          <a:p>
            <a:pPr algn="ctr"/>
            <a:r>
              <a:rPr lang="ru-RU" sz="2400" b="1">
                <a:solidFill>
                  <a:srgbClr val="002060"/>
                </a:solidFill>
              </a:rPr>
              <a:t>В каждом зёрнышке пшеницы</a:t>
            </a:r>
          </a:p>
          <a:p>
            <a:pPr algn="ctr"/>
            <a:r>
              <a:rPr lang="ru-RU" sz="2400" b="1">
                <a:solidFill>
                  <a:srgbClr val="002060"/>
                </a:solidFill>
              </a:rPr>
              <a:t>Летом и зимой</a:t>
            </a:r>
          </a:p>
          <a:p>
            <a:pPr algn="ctr"/>
            <a:r>
              <a:rPr lang="ru-RU" sz="2400" b="1">
                <a:solidFill>
                  <a:srgbClr val="002060"/>
                </a:solidFill>
              </a:rPr>
              <a:t>Сила солнышка хранится</a:t>
            </a:r>
          </a:p>
          <a:p>
            <a:pPr algn="ctr"/>
            <a:r>
              <a:rPr lang="ru-RU" sz="2400" b="1">
                <a:solidFill>
                  <a:srgbClr val="002060"/>
                </a:solidFill>
              </a:rPr>
              <a:t>И земли родной.</a:t>
            </a:r>
          </a:p>
          <a:p>
            <a:pPr algn="ctr"/>
            <a:r>
              <a:rPr lang="ru-RU" sz="2400" b="1">
                <a:solidFill>
                  <a:srgbClr val="002060"/>
                </a:solidFill>
              </a:rPr>
              <a:t>И расти под небом светлым,</a:t>
            </a:r>
          </a:p>
          <a:p>
            <a:pPr algn="ctr"/>
            <a:r>
              <a:rPr lang="ru-RU" sz="2400" b="1">
                <a:solidFill>
                  <a:srgbClr val="002060"/>
                </a:solidFill>
              </a:rPr>
              <a:t>Строен и высок,</a:t>
            </a:r>
          </a:p>
          <a:p>
            <a:pPr algn="ctr"/>
            <a:r>
              <a:rPr lang="ru-RU" sz="2400" b="1">
                <a:solidFill>
                  <a:srgbClr val="002060"/>
                </a:solidFill>
              </a:rPr>
              <a:t>Словно Родина бессмертный,</a:t>
            </a:r>
          </a:p>
          <a:p>
            <a:pPr algn="ctr"/>
            <a:r>
              <a:rPr lang="ru-RU" sz="2400" b="1">
                <a:solidFill>
                  <a:srgbClr val="002060"/>
                </a:solidFill>
              </a:rPr>
              <a:t>Хлебный колосок.</a:t>
            </a:r>
          </a:p>
          <a:p>
            <a:pPr algn="ctr"/>
            <a:r>
              <a:rPr lang="ru-RU" sz="2400" b="1">
                <a:solidFill>
                  <a:srgbClr val="002060"/>
                </a:solidFill>
              </a:rPr>
              <a:t> </a:t>
            </a:r>
          </a:p>
          <a:p>
            <a:pPr algn="ctr"/>
            <a:r>
              <a:rPr lang="ru-RU" sz="2400" b="1" i="1">
                <a:solidFill>
                  <a:srgbClr val="002060"/>
                </a:solidFill>
              </a:rPr>
              <a:t>В. Орлов</a:t>
            </a:r>
            <a:endParaRPr lang="ru-RU" sz="2400" b="1">
              <a:solidFill>
                <a:srgbClr val="002060"/>
              </a:solidFill>
            </a:endParaRPr>
          </a:p>
        </p:txBody>
      </p:sp>
      <p:pic>
        <p:nvPicPr>
          <p:cNvPr id="2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07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8" y="3175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TextBox 1"/>
          <p:cNvSpPr txBox="1">
            <a:spLocks noChangeArrowheads="1"/>
          </p:cNvSpPr>
          <p:nvPr/>
        </p:nvSpPr>
        <p:spPr bwMode="auto">
          <a:xfrm>
            <a:off x="4648200" y="838200"/>
            <a:ext cx="38100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/>
              <a:t>IV</a:t>
            </a:r>
            <a:r>
              <a:rPr lang="ru-RU" sz="2000" b="1"/>
              <a:t> этап: Из теста, которое стояло в холодном месте, хлеб получился жесткий, внешне выглядел неаппетитно.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876800" y="3581400"/>
            <a:ext cx="3797300" cy="28479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6" name="Picture 2" descr="1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 b="19254"/>
          <a:stretch>
            <a:fillRect/>
          </a:stretch>
        </p:blipFill>
        <p:spPr bwMode="auto">
          <a:xfrm>
            <a:off x="354012" y="617094"/>
            <a:ext cx="3613690" cy="268649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32773" name="TextBox 3"/>
          <p:cNvSpPr txBox="1">
            <a:spLocks noChangeArrowheads="1"/>
          </p:cNvSpPr>
          <p:nvPr/>
        </p:nvSpPr>
        <p:spPr bwMode="auto">
          <a:xfrm>
            <a:off x="319088" y="4214813"/>
            <a:ext cx="4351337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 </a:t>
            </a:r>
            <a:r>
              <a:rPr lang="ru-RU" sz="2000" b="1"/>
              <a:t>Из теста, которому мы уделяли много внимания, получились мягкие, воздушные и вкусные булочки. </a:t>
            </a:r>
            <a:endParaRPr lang="ru-RU" sz="2000"/>
          </a:p>
        </p:txBody>
      </p:sp>
    </p:spTree>
  </p:cSld>
  <p:clrMapOvr>
    <a:masterClrMapping/>
  </p:clrMapOvr>
  <p:transition spd="slow" advTm="8071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7313" y="9525"/>
            <a:ext cx="92202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TextBox 1"/>
          <p:cNvSpPr txBox="1">
            <a:spLocks noChangeArrowheads="1"/>
          </p:cNvSpPr>
          <p:nvPr/>
        </p:nvSpPr>
        <p:spPr bwMode="auto">
          <a:xfrm>
            <a:off x="912813" y="996950"/>
            <a:ext cx="31242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u="sng">
                <a:solidFill>
                  <a:srgbClr val="462300"/>
                </a:solidFill>
              </a:rPr>
              <a:t>БЕРЕЖНОЕ ОТНОШЕНИЕ К ХЛЕБУ</a:t>
            </a:r>
            <a:endParaRPr lang="ru-RU">
              <a:solidFill>
                <a:srgbClr val="462300"/>
              </a:solidFill>
            </a:endParaRPr>
          </a:p>
          <a:p>
            <a:pPr algn="ctr"/>
            <a:r>
              <a:rPr lang="ru-RU" b="1">
                <a:solidFill>
                  <a:srgbClr val="462300"/>
                </a:solidFill>
              </a:rPr>
              <a:t> </a:t>
            </a:r>
            <a:endParaRPr lang="ru-RU">
              <a:solidFill>
                <a:srgbClr val="462300"/>
              </a:solidFill>
            </a:endParaRPr>
          </a:p>
          <a:p>
            <a:pPr algn="ctr"/>
            <a:r>
              <a:rPr lang="ru-RU" b="1">
                <a:solidFill>
                  <a:srgbClr val="462300"/>
                </a:solidFill>
              </a:rPr>
              <a:t>Люди во все времена понимали, что хлеб - это их ЖИЗНЬ. Поэтому необходимо с уважением, бережно относиться к каждому кусочку, не покупать лишнего и не выбрасывать хлеб. Черствый хлеб использовать для приготовления блюд или скармливания птицам.</a:t>
            </a:r>
            <a:endParaRPr lang="ru-RU">
              <a:solidFill>
                <a:srgbClr val="462300"/>
              </a:solidFill>
            </a:endParaRPr>
          </a:p>
        </p:txBody>
      </p:sp>
      <p:sp>
        <p:nvSpPr>
          <p:cNvPr id="3379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4953000" y="1004615"/>
            <a:ext cx="3464532" cy="409578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</p:cSld>
  <p:clrMapOvr>
    <a:masterClrMapping/>
  </p:clrMapOvr>
  <p:transition spd="slow" advTm="8071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TextBox 1"/>
          <p:cNvSpPr txBox="1">
            <a:spLocks noChangeArrowheads="1"/>
          </p:cNvSpPr>
          <p:nvPr/>
        </p:nvSpPr>
        <p:spPr bwMode="auto">
          <a:xfrm>
            <a:off x="762000" y="457200"/>
            <a:ext cx="7924800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u="sng"/>
              <a:t>ВЫВОДЫ:</a:t>
            </a:r>
            <a:endParaRPr lang="ru-RU" u="sng"/>
          </a:p>
          <a:p>
            <a:pPr algn="just"/>
            <a:r>
              <a:rPr lang="ru-RU" b="1"/>
              <a:t>        Проведенное исследование открыло для нас много нового. Мы узнали, что хлеб прошел долгий путь, прежде чем появиться на полке в магазине и дома на столе. Мы попытались проследить весь этот путь, понять почему люди с древних времен почитают и ценят хлеб. Мы узнали, что именно благодаря хлебу люди смогли выжить в тяжелые годы Великой Отечественной войны, а также то, что хлеб очень полезен, что в нем заключен нелёгкий человеческий труд. </a:t>
            </a: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438400" y="3429000"/>
            <a:ext cx="4267200" cy="2400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Tm="8071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TextBox 2"/>
          <p:cNvSpPr txBox="1">
            <a:spLocks noChangeArrowheads="1"/>
          </p:cNvSpPr>
          <p:nvPr/>
        </p:nvSpPr>
        <p:spPr bwMode="auto">
          <a:xfrm>
            <a:off x="2362200" y="609600"/>
            <a:ext cx="464820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002060"/>
                </a:solidFill>
              </a:rPr>
              <a:t>Таким образом, мы сумели достичь цели нашего исследования и смогли узнать о значении хлеба в жизни человека. Выдвинутая нами в начале исследования гипотеза подтвердилась. Данная работа помогла  нам понять всю ценность хлеба. </a:t>
            </a:r>
          </a:p>
          <a:p>
            <a:pPr algn="ctr"/>
            <a:r>
              <a:rPr lang="ru-RU" sz="2400" b="1" u="sng">
                <a:solidFill>
                  <a:srgbClr val="002060"/>
                </a:solidFill>
              </a:rPr>
              <a:t>Теперь мы будем еще больше дорожить хлебом и будем учить этому своих друзей.</a:t>
            </a:r>
            <a:endParaRPr lang="ru-RU" sz="2400" u="sng">
              <a:solidFill>
                <a:srgbClr val="002060"/>
              </a:solidFill>
            </a:endParaRPr>
          </a:p>
          <a:p>
            <a:pPr algn="ctr"/>
            <a:r>
              <a:rPr lang="ru-RU" sz="2400">
                <a:solidFill>
                  <a:srgbClr val="002060"/>
                </a:solidFill>
              </a:rPr>
              <a:t> </a:t>
            </a:r>
          </a:p>
        </p:txBody>
      </p:sp>
    </p:spTree>
  </p:cSld>
  <p:clrMapOvr>
    <a:masterClrMapping/>
  </p:clrMapOvr>
  <p:transition spd="slow" advTm="8071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TextBox 4"/>
          <p:cNvSpPr txBox="1">
            <a:spLocks noChangeArrowheads="1"/>
          </p:cNvSpPr>
          <p:nvPr/>
        </p:nvSpPr>
        <p:spPr bwMode="auto">
          <a:xfrm>
            <a:off x="533400" y="381000"/>
            <a:ext cx="6096000" cy="566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u="sng" dirty="0">
                <a:solidFill>
                  <a:srgbClr val="462300"/>
                </a:solidFill>
                <a:latin typeface="Arial" pitchFamily="34" charset="0"/>
                <a:cs typeface="Arial" pitchFamily="34" charset="0"/>
              </a:rPr>
              <a:t>СПИСОК ИСПОЛЬЗУЕМОЙ ЛИТЕРАТУРЫ:</a:t>
            </a:r>
          </a:p>
          <a:p>
            <a:endParaRPr lang="ru-RU" u="sng" dirty="0">
              <a:solidFill>
                <a:srgbClr val="4623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solidFill>
                  <a:srgbClr val="4623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ru-RU" b="1" dirty="0" err="1">
                <a:solidFill>
                  <a:srgbClr val="462300"/>
                </a:solidFill>
                <a:latin typeface="Arial" pitchFamily="34" charset="0"/>
                <a:cs typeface="Arial" pitchFamily="34" charset="0"/>
              </a:rPr>
              <a:t>А.Митяев</a:t>
            </a:r>
            <a:r>
              <a:rPr lang="ru-RU" b="1" dirty="0">
                <a:solidFill>
                  <a:srgbClr val="462300"/>
                </a:solidFill>
                <a:latin typeface="Arial" pitchFamily="34" charset="0"/>
                <a:cs typeface="Arial" pitchFamily="34" charset="0"/>
              </a:rPr>
              <a:t> «Ржаной хлебушко – калачу дедушка»</a:t>
            </a:r>
            <a:endParaRPr lang="ru-RU" dirty="0">
              <a:solidFill>
                <a:srgbClr val="4623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solidFill>
                  <a:srgbClr val="4623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ru-RU" b="1" dirty="0" err="1">
                <a:solidFill>
                  <a:srgbClr val="462300"/>
                </a:solidFill>
                <a:latin typeface="Arial" pitchFamily="34" charset="0"/>
                <a:cs typeface="Arial" pitchFamily="34" charset="0"/>
              </a:rPr>
              <a:t>М.Алексеев</a:t>
            </a:r>
            <a:r>
              <a:rPr lang="ru-RU" b="1" dirty="0">
                <a:solidFill>
                  <a:srgbClr val="462300"/>
                </a:solidFill>
                <a:latin typeface="Arial" pitchFamily="34" charset="0"/>
                <a:cs typeface="Arial" pitchFamily="34" charset="0"/>
              </a:rPr>
              <a:t> «Хлеб – имя существительное»</a:t>
            </a:r>
            <a:endParaRPr lang="ru-RU" dirty="0">
              <a:solidFill>
                <a:srgbClr val="4623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solidFill>
                  <a:srgbClr val="462300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ru-RU" b="1" dirty="0" err="1">
                <a:solidFill>
                  <a:srgbClr val="462300"/>
                </a:solidFill>
                <a:latin typeface="Arial" pitchFamily="34" charset="0"/>
                <a:cs typeface="Arial" pitchFamily="34" charset="0"/>
              </a:rPr>
              <a:t>С.Викулов</a:t>
            </a:r>
            <a:r>
              <a:rPr lang="ru-RU" b="1" dirty="0">
                <a:solidFill>
                  <a:srgbClr val="462300"/>
                </a:solidFill>
                <a:latin typeface="Arial" pitchFamily="34" charset="0"/>
                <a:cs typeface="Arial" pitchFamily="34" charset="0"/>
              </a:rPr>
              <a:t> «Хлеб»</a:t>
            </a:r>
            <a:endParaRPr lang="ru-RU" dirty="0">
              <a:solidFill>
                <a:srgbClr val="4623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solidFill>
                  <a:srgbClr val="46230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ru-RU" b="1" dirty="0" err="1">
                <a:solidFill>
                  <a:srgbClr val="462300"/>
                </a:solidFill>
                <a:latin typeface="Arial" pitchFamily="34" charset="0"/>
                <a:cs typeface="Arial" pitchFamily="34" charset="0"/>
              </a:rPr>
              <a:t>М.Ивин</a:t>
            </a:r>
            <a:r>
              <a:rPr lang="ru-RU" b="1" dirty="0">
                <a:solidFill>
                  <a:srgbClr val="462300"/>
                </a:solidFill>
                <a:latin typeface="Arial" pitchFamily="34" charset="0"/>
                <a:cs typeface="Arial" pitchFamily="34" charset="0"/>
              </a:rPr>
              <a:t> «Хлеб сегодня, хлеб завтра»</a:t>
            </a:r>
            <a:endParaRPr lang="ru-RU" dirty="0">
              <a:solidFill>
                <a:srgbClr val="4623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solidFill>
                  <a:srgbClr val="462300"/>
                </a:solidFill>
                <a:latin typeface="Arial" pitchFamily="34" charset="0"/>
                <a:cs typeface="Arial" pitchFamily="34" charset="0"/>
              </a:rPr>
              <a:t>5. Хлеб всему голова. Журнал «Воспитание школьников», №9, 2004г. </a:t>
            </a:r>
            <a:endParaRPr lang="ru-RU" dirty="0">
              <a:solidFill>
                <a:srgbClr val="4623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solidFill>
                  <a:srgbClr val="462300"/>
                </a:solidFill>
                <a:latin typeface="Arial" pitchFamily="34" charset="0"/>
                <a:cs typeface="Arial" pitchFamily="34" charset="0"/>
              </a:rPr>
              <a:t>6. </a:t>
            </a:r>
            <a:r>
              <a:rPr lang="ru-RU" b="1" dirty="0" err="1">
                <a:solidFill>
                  <a:srgbClr val="462300"/>
                </a:solidFill>
                <a:latin typeface="Arial" pitchFamily="34" charset="0"/>
                <a:cs typeface="Arial" pitchFamily="34" charset="0"/>
              </a:rPr>
              <a:t>А.И.Ковтуненко</a:t>
            </a:r>
            <a:r>
              <a:rPr lang="ru-RU" b="1" dirty="0">
                <a:solidFill>
                  <a:srgbClr val="4623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b="1" dirty="0" err="1">
                <a:solidFill>
                  <a:srgbClr val="462300"/>
                </a:solidFill>
                <a:latin typeface="Arial" pitchFamily="34" charset="0"/>
                <a:cs typeface="Arial" pitchFamily="34" charset="0"/>
              </a:rPr>
              <a:t>Л.Я.Подъяблонская</a:t>
            </a:r>
            <a:r>
              <a:rPr lang="ru-RU" b="1" dirty="0">
                <a:solidFill>
                  <a:srgbClr val="462300"/>
                </a:solidFill>
                <a:latin typeface="Arial" pitchFamily="34" charset="0"/>
                <a:cs typeface="Arial" pitchFamily="34" charset="0"/>
              </a:rPr>
              <a:t> «Хлеб на обеденном столе»</a:t>
            </a:r>
            <a:endParaRPr lang="ru-RU" dirty="0">
              <a:solidFill>
                <a:srgbClr val="4623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solidFill>
                  <a:srgbClr val="462300"/>
                </a:solidFill>
                <a:latin typeface="Arial" pitchFamily="34" charset="0"/>
                <a:cs typeface="Arial" pitchFamily="34" charset="0"/>
              </a:rPr>
              <a:t>7. </a:t>
            </a:r>
            <a:r>
              <a:rPr lang="ru-RU" b="1" dirty="0" err="1">
                <a:solidFill>
                  <a:srgbClr val="462300"/>
                </a:solidFill>
                <a:latin typeface="Arial" pitchFamily="34" charset="0"/>
                <a:cs typeface="Arial" pitchFamily="34" charset="0"/>
              </a:rPr>
              <a:t>С.Есенин</a:t>
            </a:r>
            <a:r>
              <a:rPr lang="ru-RU" b="1" dirty="0">
                <a:solidFill>
                  <a:srgbClr val="462300"/>
                </a:solidFill>
                <a:latin typeface="Arial" pitchFamily="34" charset="0"/>
                <a:cs typeface="Arial" pitchFamily="34" charset="0"/>
              </a:rPr>
              <a:t> «Песнь о хлебе»</a:t>
            </a:r>
            <a:endParaRPr lang="ru-RU" dirty="0">
              <a:solidFill>
                <a:srgbClr val="4623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solidFill>
                  <a:srgbClr val="462300"/>
                </a:solidFill>
                <a:latin typeface="Arial" pitchFamily="34" charset="0"/>
                <a:cs typeface="Arial" pitchFamily="34" charset="0"/>
              </a:rPr>
              <a:t>8. </a:t>
            </a:r>
            <a:r>
              <a:rPr lang="ru-RU" b="1" dirty="0" err="1">
                <a:solidFill>
                  <a:srgbClr val="462300"/>
                </a:solidFill>
                <a:latin typeface="Arial" pitchFamily="34" charset="0"/>
                <a:cs typeface="Arial" pitchFamily="34" charset="0"/>
              </a:rPr>
              <a:t>Э.Емельянова</a:t>
            </a:r>
            <a:r>
              <a:rPr lang="ru-RU" b="1" dirty="0">
                <a:solidFill>
                  <a:srgbClr val="462300"/>
                </a:solidFill>
                <a:latin typeface="Arial" pitchFamily="34" charset="0"/>
                <a:cs typeface="Arial" pitchFamily="34" charset="0"/>
              </a:rPr>
              <a:t> «Расскажите детям о хлебе»</a:t>
            </a:r>
          </a:p>
          <a:p>
            <a:r>
              <a:rPr lang="ru-RU" b="1" dirty="0">
                <a:solidFill>
                  <a:srgbClr val="462300"/>
                </a:solidFill>
                <a:latin typeface="Arial" pitchFamily="34" charset="0"/>
                <a:cs typeface="Arial" pitchFamily="34" charset="0"/>
              </a:rPr>
              <a:t>9. </a:t>
            </a:r>
            <a:r>
              <a:rPr lang="ru-RU" b="1" u="sng" dirty="0">
                <a:solidFill>
                  <a:srgbClr val="462300"/>
                </a:solidFill>
                <a:latin typeface="Arial" pitchFamily="34" charset="0"/>
                <a:cs typeface="Arial" pitchFamily="34" charset="0"/>
                <a:hlinkClick r:id="rId3"/>
              </a:rPr>
              <a:t>http://rodnaya-tropinka.ru/detyam-o-hlebe/</a:t>
            </a:r>
            <a:r>
              <a:rPr lang="ru-RU" b="1" dirty="0">
                <a:solidFill>
                  <a:srgbClr val="462300"/>
                </a:solidFill>
                <a:latin typeface="Arial" pitchFamily="34" charset="0"/>
                <a:cs typeface="Arial" pitchFamily="34" charset="0"/>
              </a:rPr>
              <a:t> «Детям о хлебе»</a:t>
            </a:r>
          </a:p>
          <a:p>
            <a:r>
              <a:rPr lang="ru-RU" b="1" dirty="0">
                <a:solidFill>
                  <a:srgbClr val="462300"/>
                </a:solidFill>
                <a:latin typeface="Arial" pitchFamily="34" charset="0"/>
                <a:cs typeface="Arial" pitchFamily="34" charset="0"/>
              </a:rPr>
              <a:t>10. </a:t>
            </a:r>
            <a:r>
              <a:rPr lang="ru-RU" b="1" u="sng" dirty="0">
                <a:solidFill>
                  <a:srgbClr val="462300"/>
                </a:solidFill>
                <a:latin typeface="Arial" pitchFamily="34" charset="0"/>
                <a:cs typeface="Arial" pitchFamily="34" charset="0"/>
                <a:hlinkClick r:id="rId4"/>
              </a:rPr>
              <a:t>http://www.thleb.ru/about/item/6/</a:t>
            </a:r>
            <a:r>
              <a:rPr lang="ru-RU" b="1" dirty="0">
                <a:solidFill>
                  <a:srgbClr val="462300"/>
                </a:solidFill>
                <a:latin typeface="Arial" pitchFamily="34" charset="0"/>
                <a:cs typeface="Arial" pitchFamily="34" charset="0"/>
              </a:rPr>
              <a:t> «Хлеб: Как все начиналось</a:t>
            </a:r>
            <a:r>
              <a:rPr lang="ru-RU" b="1" dirty="0" smtClean="0">
                <a:solidFill>
                  <a:srgbClr val="462300"/>
                </a:solidFill>
                <a:latin typeface="Arial" pitchFamily="34" charset="0"/>
                <a:cs typeface="Arial" pitchFamily="34" charset="0"/>
              </a:rPr>
              <a:t>»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462300"/>
                </a:solidFill>
                <a:latin typeface="Arial" pitchFamily="34" charset="0"/>
                <a:cs typeface="Arial" pitchFamily="34" charset="0"/>
              </a:rPr>
              <a:t>11. </a:t>
            </a:r>
            <a:r>
              <a:rPr lang="ru-RU" b="1" u="sng" dirty="0" smtClean="0">
                <a:solidFill>
                  <a:srgbClr val="462300"/>
                </a:solidFill>
                <a:latin typeface="Arial" pitchFamily="34" charset="0"/>
                <a:ea typeface="Times New Roman"/>
                <a:cs typeface="Arial" pitchFamily="34" charset="0"/>
                <a:hlinkClick r:id="rId5"/>
              </a:rPr>
              <a:t>http</a:t>
            </a:r>
            <a:r>
              <a:rPr lang="ru-RU" b="1" u="sng" dirty="0">
                <a:solidFill>
                  <a:srgbClr val="462300"/>
                </a:solidFill>
                <a:latin typeface="Arial" pitchFamily="34" charset="0"/>
                <a:ea typeface="Times New Roman"/>
                <a:cs typeface="Arial" pitchFamily="34" charset="0"/>
                <a:hlinkClick r:id="rId5"/>
              </a:rPr>
              <a:t>://rial-hleb.ru/istoriy-hleba/blokadnyiy-hleb</a:t>
            </a:r>
            <a:r>
              <a:rPr lang="ru-RU" b="1" dirty="0">
                <a:solidFill>
                  <a:srgbClr val="462300"/>
                </a:solidFill>
                <a:latin typeface="Arial" pitchFamily="34" charset="0"/>
                <a:ea typeface="Times New Roman"/>
                <a:cs typeface="Arial" pitchFamily="34" charset="0"/>
              </a:rPr>
              <a:t> «Настоящий хлеб»</a:t>
            </a:r>
          </a:p>
          <a:p>
            <a:endParaRPr lang="ru-RU" sz="2000" dirty="0">
              <a:solidFill>
                <a:srgbClr val="462300"/>
              </a:solidFill>
            </a:endParaRPr>
          </a:p>
        </p:txBody>
      </p:sp>
    </p:spTree>
  </p:cSld>
  <p:clrMapOvr>
    <a:masterClrMapping/>
  </p:clrMapOvr>
  <p:transition spd="slow" advTm="8071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TextBox 2"/>
          <p:cNvSpPr txBox="1">
            <a:spLocks noChangeArrowheads="1"/>
          </p:cNvSpPr>
          <p:nvPr/>
        </p:nvSpPr>
        <p:spPr bwMode="auto">
          <a:xfrm>
            <a:off x="457200" y="274638"/>
            <a:ext cx="8382000" cy="627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u="sng" dirty="0"/>
              <a:t>ПРИТЧА О ХЛЕБЕ</a:t>
            </a:r>
          </a:p>
          <a:p>
            <a:endParaRPr lang="ru-RU" b="1" dirty="0"/>
          </a:p>
          <a:p>
            <a:pPr algn="just"/>
            <a:r>
              <a:rPr lang="ru-RU" b="1" dirty="0"/>
              <a:t>Однажды добрый молодец нашел золотой самородок. Обрадовался. Поднял его и понес к ювелиру, спросил:</a:t>
            </a:r>
          </a:p>
          <a:p>
            <a:pPr algn="just"/>
            <a:r>
              <a:rPr lang="ru-RU" b="1" dirty="0"/>
              <a:t>- Сколько стоит мой самородок?</a:t>
            </a:r>
          </a:p>
          <a:p>
            <a:pPr algn="just"/>
            <a:r>
              <a:rPr lang="ru-RU" b="1" dirty="0"/>
              <a:t>-1000 руб. – ответил ювелир. Не поверил молодец, пошел к другому торговцу. Тот оценил его самородок в 5 тысяч рублей. Третий же ювелир сказал:</a:t>
            </a:r>
          </a:p>
          <a:p>
            <a:pPr algn="just"/>
            <a:r>
              <a:rPr lang="ru-RU" b="1" dirty="0"/>
              <a:t>-Стоит твоя находка 10 тысяч рублей.</a:t>
            </a:r>
          </a:p>
          <a:p>
            <a:pPr algn="just"/>
            <a:r>
              <a:rPr lang="ru-RU" b="1" dirty="0"/>
              <a:t>Совсем растерялся юноша и решил пойти к мудрецу за советом.</a:t>
            </a:r>
          </a:p>
          <a:p>
            <a:pPr algn="just"/>
            <a:r>
              <a:rPr lang="ru-RU" b="1" dirty="0"/>
              <a:t>-Я знаю, что ничего нет дороже золота на земле, - сказал он седобородому старцу, - но не могу я установить истинную цену самородку.</a:t>
            </a:r>
          </a:p>
          <a:p>
            <a:pPr algn="just"/>
            <a:r>
              <a:rPr lang="ru-RU" b="1" dirty="0"/>
              <a:t>Взял в руки золото мудрец: “Твоя находка, добрый молодец, стоит целого состояния. Но не гордись этим, потому, что ты ошибаешься, что золото дороже всего на свете. Попробуй неделю не поесть – отдашь самородок за кусок хлеба. Вот и разумей теперь, что самое ценное в нашей жизни”.</a:t>
            </a:r>
          </a:p>
          <a:p>
            <a:pPr algn="just"/>
            <a:r>
              <a:rPr lang="ru-RU" b="1" dirty="0"/>
              <a:t> </a:t>
            </a:r>
          </a:p>
          <a:p>
            <a:pPr algn="just"/>
            <a:r>
              <a:rPr lang="ru-RU" b="1" i="1" dirty="0"/>
              <a:t>Однажды, услышав притчу о хлебе,  я поняла, как много хлеб значит в нашей жизни. Это и натолкнуло меня на мысль заняться исследовательской работой, определило выбор темы. </a:t>
            </a:r>
          </a:p>
        </p:txBody>
      </p:sp>
    </p:spTree>
  </p:cSld>
  <p:clrMapOvr>
    <a:masterClrMapping/>
  </p:clrMapOvr>
  <p:transition spd="slow" advTm="8071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Прямоугольник 2"/>
          <p:cNvSpPr>
            <a:spLocks noChangeArrowheads="1"/>
          </p:cNvSpPr>
          <p:nvPr/>
        </p:nvSpPr>
        <p:spPr bwMode="auto">
          <a:xfrm>
            <a:off x="1524000" y="228600"/>
            <a:ext cx="7086600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u="sng">
                <a:solidFill>
                  <a:srgbClr val="462300"/>
                </a:solidFill>
                <a:latin typeface="Arial Black" pitchFamily="34" charset="0"/>
              </a:rPr>
              <a:t>Цель исследования: </a:t>
            </a:r>
            <a:r>
              <a:rPr lang="ru-RU" sz="2000">
                <a:solidFill>
                  <a:srgbClr val="462300"/>
                </a:solidFill>
                <a:latin typeface="Arial Black" pitchFamily="34" charset="0"/>
              </a:rPr>
              <a:t>узнать о значении хлеба в жизни человека.                                           </a:t>
            </a:r>
          </a:p>
          <a:p>
            <a:endParaRPr lang="ru-RU" sz="2000" b="1">
              <a:solidFill>
                <a:srgbClr val="462300"/>
              </a:solidFill>
              <a:latin typeface="Arial Black" pitchFamily="34" charset="0"/>
            </a:endParaRPr>
          </a:p>
          <a:p>
            <a:r>
              <a:rPr lang="ru-RU" sz="2000" b="1" u="sng">
                <a:solidFill>
                  <a:srgbClr val="462300"/>
                </a:solidFill>
                <a:latin typeface="Arial Black" pitchFamily="34" charset="0"/>
              </a:rPr>
              <a:t>Задачи исследования: </a:t>
            </a:r>
            <a:r>
              <a:rPr lang="ru-RU" sz="2000">
                <a:solidFill>
                  <a:srgbClr val="462300"/>
                </a:solidFill>
                <a:latin typeface="Arial Black" pitchFamily="34" charset="0"/>
              </a:rPr>
              <a:t>1. Изучить историю возникновения  хлеба.  2. Узнать, почему хлеб называют хлебом. 3. Собрать сведения о мифологическом значении слова «хлеб» 4. Понять и оценить роль хлеба в годы Великой Отечественной войны.  5. Узнать, как хлеб приходит на наш стол. 6. Изучить пищевую ценность хлеба. </a:t>
            </a:r>
            <a:r>
              <a:rPr lang="ru-RU" sz="2000" b="1">
                <a:solidFill>
                  <a:srgbClr val="462300"/>
                </a:solidFill>
              </a:rPr>
              <a:t>7</a:t>
            </a:r>
            <a:r>
              <a:rPr lang="ru-RU" sz="2000">
                <a:solidFill>
                  <a:srgbClr val="462300"/>
                </a:solidFill>
                <a:latin typeface="Arial Black" pitchFamily="34" charset="0"/>
              </a:rPr>
              <a:t>. Провести анкетирование среди учащихся класса. </a:t>
            </a:r>
          </a:p>
        </p:txBody>
      </p:sp>
      <p:pic>
        <p:nvPicPr>
          <p:cNvPr id="16386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726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Box 2"/>
          <p:cNvSpPr txBox="1">
            <a:spLocks noChangeArrowheads="1"/>
          </p:cNvSpPr>
          <p:nvPr/>
        </p:nvSpPr>
        <p:spPr bwMode="auto">
          <a:xfrm>
            <a:off x="914400" y="304800"/>
            <a:ext cx="7391400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u="sng">
                <a:solidFill>
                  <a:srgbClr val="1E1C11"/>
                </a:solidFill>
              </a:rPr>
              <a:t>ЦЕЛЬ ИССЛЕДОВАНИЯ</a:t>
            </a:r>
            <a:r>
              <a:rPr lang="ru-RU" sz="2400" b="1">
                <a:solidFill>
                  <a:srgbClr val="1E1C11"/>
                </a:solidFill>
              </a:rPr>
              <a:t>:</a:t>
            </a:r>
          </a:p>
          <a:p>
            <a:r>
              <a:rPr lang="ru-RU" sz="2400" b="1">
                <a:solidFill>
                  <a:srgbClr val="1E1C11"/>
                </a:solidFill>
              </a:rPr>
              <a:t>Узнать о значении хлеба в жизни человека.</a:t>
            </a:r>
          </a:p>
          <a:p>
            <a:r>
              <a:rPr lang="ru-RU" sz="2400" b="1">
                <a:solidFill>
                  <a:srgbClr val="1E1C11"/>
                </a:solidFill>
              </a:rPr>
              <a:t>  </a:t>
            </a:r>
          </a:p>
          <a:p>
            <a:r>
              <a:rPr lang="ru-RU" sz="2400" b="1" u="sng">
                <a:solidFill>
                  <a:srgbClr val="1E1C11"/>
                </a:solidFill>
              </a:rPr>
              <a:t>ЗАДАЧИ ИССЛЕДОВАНИЯ</a:t>
            </a:r>
            <a:r>
              <a:rPr lang="ru-RU" sz="2400" b="1">
                <a:solidFill>
                  <a:srgbClr val="1E1C11"/>
                </a:solidFill>
              </a:rPr>
              <a:t>:</a:t>
            </a:r>
          </a:p>
          <a:p>
            <a:r>
              <a:rPr lang="ru-RU" sz="2400" b="1">
                <a:solidFill>
                  <a:srgbClr val="1E1C11"/>
                </a:solidFill>
              </a:rPr>
              <a:t>1. Изучить историю возникновения хлеба.</a:t>
            </a:r>
          </a:p>
          <a:p>
            <a:r>
              <a:rPr lang="ru-RU" sz="2400" b="1">
                <a:solidFill>
                  <a:srgbClr val="1E1C11"/>
                </a:solidFill>
              </a:rPr>
              <a:t>2. Узнать об обрядах, связанных с хлебом. </a:t>
            </a:r>
          </a:p>
          <a:p>
            <a:r>
              <a:rPr lang="ru-RU" sz="2400" b="1">
                <a:solidFill>
                  <a:srgbClr val="1E1C11"/>
                </a:solidFill>
              </a:rPr>
              <a:t>3. Оценить роль хлеба в годы Великой Отечественной войны.</a:t>
            </a:r>
          </a:p>
          <a:p>
            <a:r>
              <a:rPr lang="ru-RU" sz="2400" b="1">
                <a:solidFill>
                  <a:srgbClr val="1E1C11"/>
                </a:solidFill>
              </a:rPr>
              <a:t>4. Узнать, как хлеб приходит на наш стол.</a:t>
            </a:r>
          </a:p>
          <a:p>
            <a:r>
              <a:rPr lang="ru-RU" sz="2400" b="1">
                <a:solidFill>
                  <a:srgbClr val="1E1C11"/>
                </a:solidFill>
              </a:rPr>
              <a:t>5. Изучить пищевую ценность хлеба.</a:t>
            </a:r>
          </a:p>
          <a:p>
            <a:r>
              <a:rPr lang="ru-RU" sz="2400" b="1">
                <a:solidFill>
                  <a:srgbClr val="1E1C11"/>
                </a:solidFill>
              </a:rPr>
              <a:t>6. Провести практическую работу.</a:t>
            </a:r>
          </a:p>
          <a:p>
            <a:r>
              <a:rPr lang="ru-RU" sz="2400" b="1">
                <a:solidFill>
                  <a:srgbClr val="1E1C11"/>
                </a:solidFill>
              </a:rPr>
              <a:t>7. Сделать выводы.</a:t>
            </a:r>
          </a:p>
          <a:p>
            <a:r>
              <a:rPr lang="ru-RU" sz="2400" b="1">
                <a:solidFill>
                  <a:srgbClr val="1E1C11"/>
                </a:solidFill>
              </a:rPr>
              <a:t>8.Список используемой литературы.</a:t>
            </a:r>
          </a:p>
          <a:p>
            <a:endParaRPr lang="ru-RU" sz="2400">
              <a:solidFill>
                <a:srgbClr val="1E1C11"/>
              </a:solidFill>
            </a:endParaRPr>
          </a:p>
        </p:txBody>
      </p:sp>
    </p:spTree>
  </p:cSld>
  <p:clrMapOvr>
    <a:masterClrMapping/>
  </p:clrMapOvr>
  <p:transition spd="slow" advTm="8071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726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TextBox 2"/>
          <p:cNvSpPr txBox="1">
            <a:spLocks noChangeArrowheads="1"/>
          </p:cNvSpPr>
          <p:nvPr/>
        </p:nvSpPr>
        <p:spPr bwMode="auto">
          <a:xfrm>
            <a:off x="762000" y="457200"/>
            <a:ext cx="794385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u="sng" dirty="0">
                <a:solidFill>
                  <a:srgbClr val="462300"/>
                </a:solidFill>
                <a:latin typeface="Arial" pitchFamily="34" charset="0"/>
                <a:cs typeface="Arial" pitchFamily="34" charset="0"/>
              </a:rPr>
              <a:t>ГИПОТЕЗА ИССЛЕДОВАНИЯ: </a:t>
            </a:r>
          </a:p>
          <a:p>
            <a:pPr>
              <a:defRPr/>
            </a:pPr>
            <a:endParaRPr lang="ru-RU" sz="2800" b="1" u="sng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Если мы узнаем - почему взрослые так ценят хлеб, то будем бережнее относиться к нему. </a:t>
            </a:r>
          </a:p>
        </p:txBody>
      </p:sp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7412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76850" y="2298700"/>
            <a:ext cx="3181350" cy="4241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8071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5"/>
          <p:cNvSpPr txBox="1">
            <a:spLocks noChangeArrowheads="1"/>
          </p:cNvSpPr>
          <p:nvPr/>
        </p:nvSpPr>
        <p:spPr bwMode="auto">
          <a:xfrm>
            <a:off x="4724400" y="457200"/>
            <a:ext cx="35814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Arial Black" pitchFamily="34" charset="0"/>
              </a:rPr>
              <a:t>Ученые полагают, что впервые хлеб появился на земле свыше пятнадцати тысяч лет назад. </a:t>
            </a:r>
          </a:p>
        </p:txBody>
      </p:sp>
      <p:pic>
        <p:nvPicPr>
          <p:cNvPr id="18434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76400"/>
            <a:ext cx="8686800" cy="45044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8436" name="TextBox 2"/>
          <p:cNvSpPr txBox="1">
            <a:spLocks noChangeArrowheads="1"/>
          </p:cNvSpPr>
          <p:nvPr/>
        </p:nvSpPr>
        <p:spPr bwMode="auto">
          <a:xfrm>
            <a:off x="1066800" y="457200"/>
            <a:ext cx="7772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400" dirty="0">
                <a:solidFill>
                  <a:srgbClr val="643200"/>
                </a:solidFill>
              </a:rPr>
              <a:t>      </a:t>
            </a:r>
            <a:r>
              <a:rPr lang="ru-RU" sz="3200" b="1" dirty="0">
                <a:solidFill>
                  <a:srgbClr val="462300"/>
                </a:solidFill>
              </a:rPr>
              <a:t>Ученые полагают, что впервые хлеб появился на земле свыше пятнадцати тысяч лет назад. </a:t>
            </a:r>
          </a:p>
          <a:p>
            <a:endParaRPr lang="ru-RU" sz="3200" dirty="0">
              <a:solidFill>
                <a:srgbClr val="462300"/>
              </a:solidFill>
              <a:latin typeface="Arial Unicode MS" pitchFamily="34" charset="-128"/>
            </a:endParaRPr>
          </a:p>
          <a:p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ransition spd="slow" advTm="8071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Прямоугольник 1"/>
          <p:cNvSpPr>
            <a:spLocks noChangeArrowheads="1"/>
          </p:cNvSpPr>
          <p:nvPr/>
        </p:nvSpPr>
        <p:spPr bwMode="auto">
          <a:xfrm>
            <a:off x="5334000" y="1295400"/>
            <a:ext cx="34290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Arial Black" pitchFamily="34" charset="0"/>
              </a:rPr>
              <a:t>Слово «хлеб» имеет древнегреческое происхождение. Дело в том, что греки выпекали свой хлеб в специальных горшках, называемые «клибанос». </a:t>
            </a:r>
          </a:p>
        </p:txBody>
      </p:sp>
      <p:pic>
        <p:nvPicPr>
          <p:cNvPr id="19458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28600"/>
            <a:ext cx="9525000" cy="732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3510" y="496887"/>
            <a:ext cx="4589973" cy="5257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460" name="TextBox 2"/>
          <p:cNvSpPr txBox="1">
            <a:spLocks noChangeArrowheads="1"/>
          </p:cNvSpPr>
          <p:nvPr/>
        </p:nvSpPr>
        <p:spPr bwMode="auto">
          <a:xfrm>
            <a:off x="304800" y="685800"/>
            <a:ext cx="3733800" cy="676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</a:rPr>
              <a:t>Слово «хлеб» имеет древнегреческое происхождение. Дело в том, что греки выпекали свой хлеб в специальных горшках, называемых «</a:t>
            </a:r>
            <a:r>
              <a:rPr lang="ru-RU" sz="2000" b="1" dirty="0" err="1">
                <a:solidFill>
                  <a:schemeClr val="tx2"/>
                </a:solidFill>
              </a:rPr>
              <a:t>клибанос</a:t>
            </a:r>
            <a:r>
              <a:rPr lang="ru-RU" sz="2000" b="1" dirty="0">
                <a:solidFill>
                  <a:schemeClr val="tx2"/>
                </a:solidFill>
              </a:rPr>
              <a:t>». </a:t>
            </a:r>
          </a:p>
          <a:p>
            <a:pPr algn="ctr"/>
            <a:r>
              <a:rPr lang="ru-RU" sz="2000" b="1" dirty="0">
                <a:solidFill>
                  <a:schemeClr val="tx2"/>
                </a:solidFill>
              </a:rPr>
              <a:t>Отсюда произошло готское слово "</a:t>
            </a:r>
            <a:r>
              <a:rPr lang="ru-RU" sz="2000" b="1" dirty="0" err="1">
                <a:solidFill>
                  <a:schemeClr val="tx2"/>
                </a:solidFill>
              </a:rPr>
              <a:t>хлайфс</a:t>
            </a:r>
            <a:r>
              <a:rPr lang="ru-RU" sz="2000" b="1" dirty="0">
                <a:solidFill>
                  <a:schemeClr val="tx2"/>
                </a:solidFill>
              </a:rPr>
              <a:t>", которое затем переняли древние германцы, славяне и другие народы. В старонемецком языке сохранилось слово "</a:t>
            </a:r>
            <a:r>
              <a:rPr lang="ru-RU" sz="2000" b="1" dirty="0" err="1">
                <a:solidFill>
                  <a:schemeClr val="tx2"/>
                </a:solidFill>
              </a:rPr>
              <a:t>хлайб</a:t>
            </a:r>
            <a:r>
              <a:rPr lang="ru-RU" sz="2000" b="1" dirty="0">
                <a:solidFill>
                  <a:schemeClr val="tx2"/>
                </a:solidFill>
              </a:rPr>
              <a:t>", очень напоминающее наш "хлеб", или эстонское "лейб". </a:t>
            </a:r>
            <a:endParaRPr lang="ru-RU" sz="2000" dirty="0">
              <a:solidFill>
                <a:schemeClr val="tx2"/>
              </a:solidFill>
            </a:endParaRPr>
          </a:p>
          <a:p>
            <a:pPr algn="ctr"/>
            <a:endParaRPr lang="ru-RU" sz="2000" dirty="0">
              <a:solidFill>
                <a:schemeClr val="tx2"/>
              </a:solidFill>
            </a:endParaRPr>
          </a:p>
          <a:p>
            <a:pPr algn="ctr"/>
            <a:endParaRPr lang="ru-RU" sz="2600" dirty="0">
              <a:solidFill>
                <a:srgbClr val="002060"/>
              </a:solidFill>
            </a:endParaRPr>
          </a:p>
          <a:p>
            <a:pPr algn="ctr"/>
            <a:endParaRPr lang="ru-RU" sz="2600" dirty="0">
              <a:solidFill>
                <a:srgbClr val="002060"/>
              </a:solidFill>
            </a:endParaRPr>
          </a:p>
          <a:p>
            <a:pPr algn="ctr"/>
            <a:endParaRPr lang="ru-RU" sz="2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 advTm="8071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20713"/>
            <a:ext cx="9144000" cy="5246687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ru-RU" sz="6600" b="1" smtClean="0">
              <a:solidFill>
                <a:srgbClr val="008000"/>
              </a:solidFill>
            </a:endParaRPr>
          </a:p>
        </p:txBody>
      </p:sp>
      <p:pic>
        <p:nvPicPr>
          <p:cNvPr id="2048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8600" y="-407988"/>
            <a:ext cx="9677400" cy="7502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1219200" y="-152400"/>
            <a:ext cx="6553200" cy="1009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u="sng" dirty="0">
                <a:solidFill>
                  <a:srgbClr val="002060"/>
                </a:solidFill>
              </a:rPr>
              <a:t>ИСТОРИЯ ПОЯВЛЕНИЯ ХЛЕБА </a:t>
            </a:r>
          </a:p>
          <a:p>
            <a:pPr algn="ctr">
              <a:lnSpc>
                <a:spcPct val="150000"/>
              </a:lnSpc>
            </a:pPr>
            <a:r>
              <a:rPr lang="ru-RU" sz="2000" b="1" u="sng" dirty="0">
                <a:solidFill>
                  <a:srgbClr val="002060"/>
                </a:solidFill>
              </a:rPr>
              <a:t>НА НАШЕМ СТОЛЕ</a:t>
            </a:r>
          </a:p>
          <a:p>
            <a:pPr algn="ctr">
              <a:lnSpc>
                <a:spcPct val="150000"/>
              </a:lnSpc>
            </a:pPr>
            <a:r>
              <a:rPr lang="ru-RU" sz="2000" b="1" dirty="0"/>
              <a:t>Сначала люди питались сырыми зернами. Затем, приспособив два камня, человек и создал нечто вроде мельничного жернова и научился делать муку. Замесив измельченное зерно с водой, он открыл новый вид пищи - кашу. Ученые считают, что именно каша была "</a:t>
            </a:r>
            <a:r>
              <a:rPr lang="ru-RU" sz="2000" b="1" dirty="0" err="1"/>
              <a:t>проматерью</a:t>
            </a:r>
            <a:r>
              <a:rPr lang="ru-RU" sz="2000" b="1" dirty="0"/>
              <a:t>" хлеба. Открытие огня позволило человеку усовершенствовать свою пищу. Может быть, совсем нечаянно женщина, готовившая еду для своей семьи или рода, "спекла" однажды кашу и по недосмотру получилась твердая лепешка. Из этой "ошибки" люди, однако, извлекли пользу. Лепешки оказались лучше и удобнее каши.</a:t>
            </a:r>
            <a:r>
              <a:rPr lang="ru-RU" sz="2000" b="1" dirty="0">
                <a:solidFill>
                  <a:srgbClr val="002060"/>
                </a:solidFill>
              </a:rPr>
              <a:t> </a:t>
            </a:r>
          </a:p>
          <a:p>
            <a:endParaRPr lang="ru-RU" sz="2000" b="1" dirty="0">
              <a:solidFill>
                <a:srgbClr val="002060"/>
              </a:solidFill>
            </a:endParaRPr>
          </a:p>
          <a:p>
            <a:endParaRPr lang="ru-RU" b="1" dirty="0">
              <a:solidFill>
                <a:srgbClr val="002060"/>
              </a:solidFill>
            </a:endParaRPr>
          </a:p>
          <a:p>
            <a:endParaRPr lang="ru-RU" b="1" dirty="0">
              <a:solidFill>
                <a:srgbClr val="002060"/>
              </a:solidFill>
            </a:endParaRPr>
          </a:p>
          <a:p>
            <a:endParaRPr lang="ru-RU" b="1" dirty="0">
              <a:solidFill>
                <a:srgbClr val="002060"/>
              </a:solidFill>
            </a:endParaRPr>
          </a:p>
          <a:p>
            <a:endParaRPr lang="ru-RU" b="1" dirty="0">
              <a:solidFill>
                <a:srgbClr val="002060"/>
              </a:solidFill>
            </a:endParaRPr>
          </a:p>
          <a:p>
            <a:endParaRPr lang="ru-RU" b="1" dirty="0">
              <a:solidFill>
                <a:srgbClr val="002060"/>
              </a:solidFill>
            </a:endParaRPr>
          </a:p>
          <a:p>
            <a:endParaRPr lang="ru-RU" b="1" dirty="0">
              <a:solidFill>
                <a:srgbClr val="002060"/>
              </a:solidFill>
            </a:endParaRPr>
          </a:p>
          <a:p>
            <a:endParaRPr lang="ru-RU" b="1" dirty="0">
              <a:solidFill>
                <a:srgbClr val="002060"/>
              </a:solidFill>
            </a:endParaRPr>
          </a:p>
          <a:p>
            <a:endParaRPr lang="ru-RU" b="1" dirty="0">
              <a:solidFill>
                <a:srgbClr val="002060"/>
              </a:solidFill>
            </a:endParaRPr>
          </a:p>
          <a:p>
            <a:endParaRPr lang="ru-RU" b="1" dirty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 advTm="8071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381000"/>
            <a:ext cx="371633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506788"/>
            <a:ext cx="4333875" cy="335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4343400"/>
            <a:ext cx="731838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10200" y="3352800"/>
            <a:ext cx="3124200" cy="333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Прямоугольник 4"/>
          <p:cNvSpPr>
            <a:spLocks noChangeArrowheads="1"/>
          </p:cNvSpPr>
          <p:nvPr/>
        </p:nvSpPr>
        <p:spPr bwMode="auto">
          <a:xfrm>
            <a:off x="4343400" y="228600"/>
            <a:ext cx="4572000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Arial Black" pitchFamily="34" charset="0"/>
              </a:rPr>
              <a:t>С древнейших времен выпечка хлеба  считалась делом ответственным и почетным. Производство  хлеба было большим искусством, оно основывалось на применении специальных заквасок, или квасов, секрет приготовления которых держался в строжайшей тайне и передавался из поколения в поколение. </a:t>
            </a:r>
          </a:p>
        </p:txBody>
      </p:sp>
      <p:pic>
        <p:nvPicPr>
          <p:cNvPr id="21510" name="Рисунок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98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Рисунок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06925" y="1371600"/>
            <a:ext cx="4232275" cy="3124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512" name="TextBox 2"/>
          <p:cNvSpPr txBox="1">
            <a:spLocks noChangeArrowheads="1"/>
          </p:cNvSpPr>
          <p:nvPr/>
        </p:nvSpPr>
        <p:spPr bwMode="auto">
          <a:xfrm>
            <a:off x="228600" y="381000"/>
            <a:ext cx="4257675" cy="618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/>
              <a:t>   </a:t>
            </a:r>
            <a:r>
              <a:rPr lang="ru-RU" sz="2000" b="1" u="sng" dirty="0"/>
              <a:t>ХЛЕБ, КАК ПРЕДМЕТ КУЛЬТА</a:t>
            </a:r>
          </a:p>
          <a:p>
            <a:r>
              <a:rPr lang="ru-RU" sz="2000" b="1" dirty="0"/>
              <a:t> </a:t>
            </a:r>
          </a:p>
          <a:p>
            <a:pPr algn="ctr"/>
            <a:r>
              <a:rPr lang="ru-RU" sz="2000" b="1" dirty="0"/>
              <a:t>С хлебом связано много обрядов. У восточных и западных славян было принято класть хлеб перед иконами, как бы свидетельствуя этим о своей верности Богу. Хлеб часто использовали в качестве оберега: клали его в колыбель к новорожденному; брали с собой в дорогу, чтобы он охранял в пути. Буханка хлеба и каждый его кусок, особенно первый, или крошка воплощали собой долю человека; считалось, что от обращения с ними зависят его сила, здоровье и удача.</a:t>
            </a:r>
          </a:p>
        </p:txBody>
      </p:sp>
    </p:spTree>
  </p:cSld>
  <p:clrMapOvr>
    <a:masterClrMapping/>
  </p:clrMapOvr>
  <p:transition spd="slow" advTm="8071">
    <p:wip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1687</TotalTime>
  <Words>1287</Words>
  <Application>Microsoft Office PowerPoint</Application>
  <PresentationFormat>Экран (4:3)</PresentationFormat>
  <Paragraphs>127</Paragraphs>
  <Slides>24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Олег</cp:lastModifiedBy>
  <cp:revision>129</cp:revision>
  <dcterms:modified xsi:type="dcterms:W3CDTF">2018-01-15T05:22:27Z</dcterms:modified>
</cp:coreProperties>
</file>