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E3DAD5"/>
    <a:srgbClr val="5C49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100" d="100"/>
          <a:sy n="100" d="100"/>
        </p:scale>
        <p:origin x="2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419600"/>
            <a:ext cx="7772400" cy="784225"/>
          </a:xfrm>
        </p:spPr>
        <p:txBody>
          <a:bodyPr/>
          <a:lstStyle>
            <a:lvl1pPr algn="r">
              <a:defRPr b="1">
                <a:solidFill>
                  <a:srgbClr val="E3DAD5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334000"/>
            <a:ext cx="6400800" cy="762000"/>
          </a:xfrm>
        </p:spPr>
        <p:txBody>
          <a:bodyPr/>
          <a:lstStyle>
            <a:lvl1pPr marL="0" indent="0" algn="r">
              <a:buNone/>
              <a:defRPr b="1">
                <a:solidFill>
                  <a:srgbClr val="5C493E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B14A-8A86-41A5-BD99-7CC49DBA7CE5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F2BE-032B-447F-A113-6B9E476F7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B14A-8A86-41A5-BD99-7CC49DBA7CE5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F2BE-032B-447F-A113-6B9E476F7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B14A-8A86-41A5-BD99-7CC49DBA7CE5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F2BE-032B-447F-A113-6B9E476F7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B14A-8A86-41A5-BD99-7CC49DBA7CE5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F2BE-032B-447F-A113-6B9E476F7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B14A-8A86-41A5-BD99-7CC49DBA7CE5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F2BE-032B-447F-A113-6B9E476F7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B14A-8A86-41A5-BD99-7CC49DBA7CE5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F2BE-032B-447F-A113-6B9E476F7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B14A-8A86-41A5-BD99-7CC49DBA7CE5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F2BE-032B-447F-A113-6B9E476F7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B14A-8A86-41A5-BD99-7CC49DBA7CE5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F2BE-032B-447F-A113-6B9E476F7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B14A-8A86-41A5-BD99-7CC49DBA7CE5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F2BE-032B-447F-A113-6B9E476F7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B14A-8A86-41A5-BD99-7CC49DBA7CE5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F2BE-032B-447F-A113-6B9E476F7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B14A-8A86-41A5-BD99-7CC49DBA7CE5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F2BE-032B-447F-A113-6B9E476F7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8B14A-8A86-41A5-BD99-7CC49DBA7CE5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2F2BE-032B-447F-A113-6B9E476F7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smtClean="0">
          <a:solidFill>
            <a:srgbClr val="E3DAD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E3DAD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E3DAD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E3DAD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E3DAD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E3DAD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5.xml"/><Relationship Id="rId7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9.xml"/><Relationship Id="rId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15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slide" Target="slide1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15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15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география\Контурные карты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8305800" cy="49244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0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ископаемые</a:t>
            </a:r>
            <a:endParaRPr lang="ru-RU" sz="36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>
            <a:hlinkClick r:id="rId3" action="ppaction://hlinksldjump"/>
          </p:cNvPr>
          <p:cNvSpPr/>
          <p:nvPr/>
        </p:nvSpPr>
        <p:spPr>
          <a:xfrm>
            <a:off x="3500430" y="6115126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3500430" y="5829374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3500430" y="5543622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571472" y="5472184"/>
            <a:ext cx="2928958" cy="1000108"/>
            <a:chOff x="357158" y="5857892"/>
            <a:chExt cx="2928958" cy="1000108"/>
          </a:xfrm>
        </p:grpSpPr>
        <p:sp>
          <p:nvSpPr>
            <p:cNvPr id="5" name="Овал 4">
              <a:hlinkClick r:id="rId6" action="ppaction://hlinksldjump"/>
            </p:cNvPr>
            <p:cNvSpPr/>
            <p:nvPr/>
          </p:nvSpPr>
          <p:spPr>
            <a:xfrm>
              <a:off x="357158" y="5929330"/>
              <a:ext cx="214314" cy="214314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hlinkClick r:id="rId7" action="ppaction://hlinksldjump"/>
            </p:cNvPr>
            <p:cNvSpPr/>
            <p:nvPr/>
          </p:nvSpPr>
          <p:spPr>
            <a:xfrm>
              <a:off x="357158" y="6215082"/>
              <a:ext cx="214314" cy="214314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hlinkClick r:id="rId8" action="ppaction://hlinksldjump"/>
            </p:cNvPr>
            <p:cNvSpPr/>
            <p:nvPr/>
          </p:nvSpPr>
          <p:spPr>
            <a:xfrm>
              <a:off x="357158" y="6500834"/>
              <a:ext cx="214314" cy="214314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4348" y="5857892"/>
              <a:ext cx="25717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Общая информация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4348" y="6143644"/>
              <a:ext cx="2000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Нефть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4348" y="6457890"/>
              <a:ext cx="2500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Природный газ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786182" y="5472184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Уголь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6182" y="5757936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Железная руда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6182" y="6043688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Цветные металлы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43702" y="5429264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главную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>
            <a:hlinkClick r:id="" action="ppaction://hlinkshowjump?jump=endshow"/>
          </p:cNvPr>
          <p:cNvSpPr/>
          <p:nvPr/>
        </p:nvSpPr>
        <p:spPr>
          <a:xfrm>
            <a:off x="6286512" y="5543622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142984"/>
            <a:ext cx="53578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Уголь — вид ископаемого топлива,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образовавшийся из частей древних растений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землей без доступа кислорода.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Каменный уголь — осадочная порода,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представляющая собой продукт глубокого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разложения остатков растений (древовидных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папоротников, хвощей и плаунов, а также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первых голосеменных растений). Большинство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залежей каменного угля было образовано в палеозое, преимущественно в каменноугольном периоде, примерно 300—350 миллионов лет тому назад.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Бурый уголь — твердый ископаемый уголь, образовавшийся из торфа, содержит 65—70 % углерода, имеет бурый цвет, наиболее молодой из ископаемых углей. Используется как местное топливо, а также как химическое сырье. </a:t>
            </a:r>
          </a:p>
          <a:p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218" name="Picture 2" descr="O:\география\уголь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1000108"/>
            <a:ext cx="3268974" cy="45719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36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214282" y="6215082"/>
            <a:ext cx="357158" cy="285752"/>
          </a:xfrm>
          <a:prstGeom prst="righ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2214546" y="6286520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5" action="ppaction://hlinksldjump"/>
          </p:cNvPr>
          <p:cNvSpPr/>
          <p:nvPr/>
        </p:nvSpPr>
        <p:spPr>
          <a:xfrm>
            <a:off x="4071934" y="6286520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" action="ppaction://hlinkshowjump?jump=endshow"/>
          </p:cNvPr>
          <p:cNvSpPr/>
          <p:nvPr/>
        </p:nvSpPr>
        <p:spPr>
          <a:xfrm>
            <a:off x="6215074" y="6286520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617216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8860" y="6172162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карте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7686" y="6172162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разделу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2264" y="617216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главную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357166"/>
            <a:ext cx="8001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Запасы угля в России очень велики, но добыча намного дороже по сравнению с другими видами топлива. Поэтому после открытия крупнейших месторождений нефти и газа доля угля в топливном балансе сократилась. Уголь используется как топливо в промышленности и на электростанциях, а коксующийся уголь - как сырьё для чёрной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металлургии и химической промышленности.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Главными критериями    оценки   того или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иного месторождения угля, являются –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себестоимость добычи, способ добычи,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качество самого угля, глубина и толщина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пластов.</a:t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районы добычи сосредоточенны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Сибири (64%).  Важнейшие угольные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бассейны -Кузнецкий, Канско-Ачинский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Печорский.</a:t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O:\география\уголь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571612"/>
            <a:ext cx="3903514" cy="2625735"/>
          </a:xfrm>
          <a:prstGeom prst="rect">
            <a:avLst/>
          </a:prstGeom>
          <a:noFill/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214282" y="6000768"/>
            <a:ext cx="428628" cy="285752"/>
          </a:xfrm>
          <a:prstGeom prst="lef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4214810" y="6000768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4214810" y="6286520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" action="ppaction://hlinkshowjump?jump=endshow"/>
          </p:cNvPr>
          <p:cNvSpPr/>
          <p:nvPr/>
        </p:nvSpPr>
        <p:spPr>
          <a:xfrm>
            <a:off x="4214810" y="6572272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14348" y="5929330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6172162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разделу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6457914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главную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562" y="5886410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карте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Железная руда</a:t>
            </a:r>
            <a:endParaRPr lang="ru-RU" sz="36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O:\география\железная руда (черная металлургия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8162925" cy="4838700"/>
          </a:xfrm>
          <a:prstGeom prst="rect">
            <a:avLst/>
          </a:prstGeom>
          <a:noFill/>
        </p:spPr>
      </p:pic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428596" y="6000768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" action="ppaction://hlinkshowjump?jump=endshow"/>
          </p:cNvPr>
          <p:cNvSpPr/>
          <p:nvPr/>
        </p:nvSpPr>
        <p:spPr>
          <a:xfrm>
            <a:off x="5429256" y="6357958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5429256" y="6000768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4348" y="588641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5886410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разделу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8" y="624360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главную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357298"/>
            <a:ext cx="75009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Железные руды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природные минеральные образования, содержащие железо и его соединения в таком объеме, когда промышленное извлечение железа целесообразно.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разведанных запасов железных руд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европейскую часть России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приходится 88%, а на долю восточной –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12%. Крупным железорудным бассейном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является Курская магнитная аномалия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(КМА), где сосредоточено 60% общих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балансовых руд страны. КМА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охватывает в основном территорию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Курской и Белгородской областей.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Мощность пластов достигает 40-60 м., а в отдельных районах – 350 м. Руды залегающие на значительной глубине, содержат 55-62% железа. Балансовые запасы железных руд КМА оцениваются в 43 млрд. т., в том числе 26 млрд. т. с содержанием железа до 60%, железистых кварцев с содержанием железа до 40% - в 17 млрд. т.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428604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36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O:\география\железная руд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928802"/>
            <a:ext cx="4143404" cy="2762269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214282" y="6215082"/>
            <a:ext cx="357158" cy="285752"/>
          </a:xfrm>
          <a:prstGeom prst="righ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2214546" y="6286520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4071934" y="6286520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" action="ppaction://hlinkshowjump?jump=endshow"/>
          </p:cNvPr>
          <p:cNvSpPr/>
          <p:nvPr/>
        </p:nvSpPr>
        <p:spPr>
          <a:xfrm>
            <a:off x="6215074" y="6286520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617216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860" y="6172162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карте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7686" y="6172162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разделу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2264" y="617216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главную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O:\география\black331_1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9534" y="2857496"/>
            <a:ext cx="5024466" cy="2381250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14282" y="285728"/>
            <a:ext cx="871543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территории Северной экономического района расположено три месторождения железных руд – Ковдорское, Оленегорское (Мурманская область) и Костомукшинское (Карелия). Руды Ковдорского месторождения характеризуется содержанием железа около 32% и повышенным содержанием фосфора (3%). Руды хорошо обогащаются с выделением апатита. Руды Оленегорского месторождения содержат 33% железа, а также марганец, титан и алюминий, залегающий на не большой глубине и имеют мощный пласт (от 30 до 300 м.). Костомукшинское месторождение осваивается совместно с Финляндией. Железные руды Кольского полуострова и Карелии служат сырьевой базой Череповецкого металлургического завода.</a:t>
            </a:r>
            <a:endParaRPr kumimoji="0" lang="ru-RU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Железорудные ресурсы Уральского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района представлены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четырех группах месторождений</a:t>
            </a:r>
            <a:r>
              <a:rPr kumimoji="0" lang="ru-RU" b="1" i="1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Тагило-Кувширской,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Качаонарской,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Баксальской,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Орско-Халиловской.</a:t>
            </a:r>
            <a:endParaRPr kumimoji="0" lang="ru-RU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Сибири разведанные запасы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железных руд невелики (7,4% общероссийских).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Западной Сибири они сконцентрированы в двух районах – Горной Шории и Горного Алтае.</a:t>
            </a:r>
            <a:endParaRPr kumimoji="0" lang="ru-RU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214282" y="6286520"/>
            <a:ext cx="428628" cy="285752"/>
          </a:xfrm>
          <a:prstGeom prst="lef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4214810" y="6000768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4214810" y="6286520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" action="ppaction://hlinkshowjump?jump=endshow"/>
          </p:cNvPr>
          <p:cNvSpPr/>
          <p:nvPr/>
        </p:nvSpPr>
        <p:spPr>
          <a:xfrm>
            <a:off x="4214810" y="6572272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14348" y="6215082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6172162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разделу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562" y="6457914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главную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0562" y="5886410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карте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O:\география\цветная металлургия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8181975" cy="48482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0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Цветные металлы</a:t>
            </a:r>
            <a:endParaRPr lang="ru-RU" sz="36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428596" y="6000768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" action="ppaction://hlinkshowjump?jump=endshow"/>
          </p:cNvPr>
          <p:cNvSpPr/>
          <p:nvPr/>
        </p:nvSpPr>
        <p:spPr>
          <a:xfrm>
            <a:off x="5429256" y="6357958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5429256" y="6000768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4348" y="588641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5886410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разделу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8" y="624360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главную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736"/>
            <a:ext cx="7715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Цветные металлы 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физическим свойствам и назначению условно можно разделить на тяжёлые (медь, свинец, цинк, олово, никель) и лёгкие (алюминий, титан, магний). На основании этого деления различают металлургию лёгких металлов и металлургию тяжёлых металлов. 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071810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Золото.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России существует около 16 золотодобывающих компаний. Наибольшее количество золота добывается в Чукотском АО, Красноярском крае и Амурской области. 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4572008"/>
            <a:ext cx="6572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Полиметаллическая руда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природное минеральное образование, основное компонент которого свинец и цинк. Кроме этого в руде присутствуют медь, серебро, золото, олово, сурьма, висмут. Основное месторождение в России – Алтайский край.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428604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36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O:\география\21-dobycha_zolot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2643182"/>
            <a:ext cx="2430490" cy="1822868"/>
          </a:xfrm>
          <a:prstGeom prst="rect">
            <a:avLst/>
          </a:prstGeom>
          <a:noFill/>
        </p:spPr>
      </p:pic>
      <p:pic>
        <p:nvPicPr>
          <p:cNvPr id="28675" name="Picture 3" descr="O:\география\Полиметаллическая руда свинец цинк мед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14818"/>
            <a:ext cx="1779573" cy="1933167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214282" y="6215082"/>
            <a:ext cx="357158" cy="285752"/>
          </a:xfrm>
          <a:prstGeom prst="righ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rId5" action="ppaction://hlinksldjump"/>
          </p:cNvPr>
          <p:cNvSpPr/>
          <p:nvPr/>
        </p:nvSpPr>
        <p:spPr>
          <a:xfrm>
            <a:off x="2214546" y="6286520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Click r:id="rId6" action="ppaction://hlinksldjump"/>
          </p:cNvPr>
          <p:cNvSpPr/>
          <p:nvPr/>
        </p:nvSpPr>
        <p:spPr>
          <a:xfrm>
            <a:off x="4071934" y="6286520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" action="ppaction://hlinkshowjump?jump=endshow"/>
          </p:cNvPr>
          <p:cNvSpPr/>
          <p:nvPr/>
        </p:nvSpPr>
        <p:spPr>
          <a:xfrm>
            <a:off x="6215074" y="6286520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2910" y="617216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8860" y="6172162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карте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7686" y="6172162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разделу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2264" y="617216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главную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285860"/>
            <a:ext cx="65008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Медная руда. 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Россия занимает восьмое место в мире по добыче медных руд, обеспечивая ежегодно около 4% горнорудной медной продукции мира. Запасы </a:t>
            </a:r>
          </a:p>
          <a:p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сосредоточены преимущественно в Норильском рудном районе (Красноярский край), в Читинской области, </a:t>
            </a:r>
          </a:p>
          <a:p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также на Среднем и Южном Урале.</a:t>
            </a:r>
            <a:endParaRPr lang="ru-RU" b="1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O:\география\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1071546"/>
            <a:ext cx="2805162" cy="21038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5952" y="3714752"/>
            <a:ext cx="68580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Олово.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выявленным ресурсам олова Россия занимает шестое место в мире, по общим запасам стоит на третьем месте и по подтвержденным запасам олова находится в первой тройке мировых лидеров. Подавляющая масса месторождений олова расположена в Чукотском автономном округе, в Приморском крае, в Хабаровском крае, в Якутии и других районах. Здесь сосредоточено 95,2% разведанных запасов. 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1" name="Picture 5" descr="O:\география\1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9066"/>
            <a:ext cx="2333626" cy="1419225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214282" y="5929330"/>
            <a:ext cx="357158" cy="285752"/>
          </a:xfrm>
          <a:prstGeom prst="righ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rId5" action="ppaction://hlinksldjump"/>
          </p:cNvPr>
          <p:cNvSpPr/>
          <p:nvPr/>
        </p:nvSpPr>
        <p:spPr>
          <a:xfrm>
            <a:off x="2214546" y="6286520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Click r:id="rId6" action="ppaction://hlinksldjump"/>
          </p:cNvPr>
          <p:cNvSpPr/>
          <p:nvPr/>
        </p:nvSpPr>
        <p:spPr>
          <a:xfrm>
            <a:off x="4071934" y="6286520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" action="ppaction://hlinkshowjump?jump=endshow"/>
          </p:cNvPr>
          <p:cNvSpPr/>
          <p:nvPr/>
        </p:nvSpPr>
        <p:spPr>
          <a:xfrm>
            <a:off x="6215074" y="6286520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14348" y="585789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8860" y="6172162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карте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7686" y="6172162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разделу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2264" y="617216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главную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48" y="6286520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лево 17">
            <a:hlinkClick r:id="rId7" action="ppaction://hlinksldjump"/>
          </p:cNvPr>
          <p:cNvSpPr/>
          <p:nvPr/>
        </p:nvSpPr>
        <p:spPr>
          <a:xfrm>
            <a:off x="142844" y="6357958"/>
            <a:ext cx="428628" cy="285752"/>
          </a:xfrm>
          <a:prstGeom prst="lef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572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Алюминиевые руды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горные породы, сырье для получения алюминия. В основном бокситы. Россия не обладает достаточными для внутреннего потребления запасами бокситов, а её доля в мировых запасах этого сырья не достигает и 1%.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России наиболее высоким качеством обладают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бокситы Северо-Уральского бокситоносного района.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Наиболее перспективный новый источник этого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сырья — Средне-Тиманская группа месторождений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северо-западе Республики Коми, в 150 км от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г. Ухты (запасы до глубины 200 м — более 200 млн. т).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O:\география\bauxiteusgo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480" y="1285860"/>
            <a:ext cx="2857520" cy="22986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3071810"/>
            <a:ext cx="62151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Никелевые руды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вид полезных ископаемых, природные минеральные образования, содержание никеля в которых достаточно для экономически выгодного извлечения этого металла или его соединений. В России, занимающей первое место по добыче никелевых руд (22% мировой добычи), основная часть руды извлекается из медно-никелевых сульфидных месторождений района Норильска (Таймыр) и отчасти района Печенги (Кольский п-ов); разрабатывается также силикатно-никелевое месторождение на Урале. 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O:\география\104553121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3714752"/>
            <a:ext cx="2465407" cy="2465407"/>
          </a:xfrm>
          <a:prstGeom prst="rect">
            <a:avLst/>
          </a:prstGeom>
          <a:noFill/>
        </p:spPr>
      </p:pic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214282" y="6286520"/>
            <a:ext cx="428628" cy="285752"/>
          </a:xfrm>
          <a:prstGeom prst="lef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4214810" y="6000768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6" action="ppaction://hlinksldjump"/>
          </p:cNvPr>
          <p:cNvSpPr/>
          <p:nvPr/>
        </p:nvSpPr>
        <p:spPr>
          <a:xfrm>
            <a:off x="4214810" y="6286520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" action="ppaction://hlinkshowjump?jump=endshow"/>
          </p:cNvPr>
          <p:cNvSpPr/>
          <p:nvPr/>
        </p:nvSpPr>
        <p:spPr>
          <a:xfrm>
            <a:off x="4214810" y="6572272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4348" y="621508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562" y="6172162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разделу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0562" y="6457914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главную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0562" y="5886410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карте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643050"/>
            <a:ext cx="842968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ископаемые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минеральные образования земной коры, химический состав и физические свойства которых позволяют эффективно использовать их в сфере материального производства. Скопления полезных ископаемых образуют месторождения, а при больших площадях распространения — районы, провинции и бассейны. Различают твёрдые, жидкие и газообразные полезные ископаемые.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Полезные ископаемые находятся в земной коре в виде скоплений различного характера (жил, штоков, пластов, гнёзд, россыпей и пр.).</a:t>
            </a:r>
          </a:p>
          <a:p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Россия обладает большими запасами различных видов сырья и топлива.    В стране представлены практически все виды полезных ископаемых.   Она занимает ведущие места по разведанным запасам угля, торфа, железной и марганцевой руд, бокситов, меди, свинца, никеля, вольфрама, большими запасами нефти, природного газа и др.</a:t>
            </a: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информация</a:t>
            </a:r>
            <a:endParaRPr lang="ru-RU" sz="36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3500430" y="6357958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" action="ppaction://hlinkshowjump?jump=endshow"/>
          </p:cNvPr>
          <p:cNvSpPr/>
          <p:nvPr/>
        </p:nvSpPr>
        <p:spPr>
          <a:xfrm>
            <a:off x="6572264" y="6357958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86182" y="624360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разделу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16" y="6243600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главную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география\Нефть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8181976" cy="48482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0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Нефть</a:t>
            </a:r>
            <a:endParaRPr lang="ru-RU" sz="36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428596" y="5786454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" action="ppaction://hlinkshowjump?jump=endshow"/>
          </p:cNvPr>
          <p:cNvSpPr/>
          <p:nvPr/>
        </p:nvSpPr>
        <p:spPr>
          <a:xfrm>
            <a:off x="4929190" y="6072206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4929190" y="5786454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14348" y="5715016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567209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разделу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380" y="5957848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главную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36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57232"/>
            <a:ext cx="83582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Сырая нефть и нефтепродукты составляют примерно</a:t>
            </a:r>
          </a:p>
          <a:p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40% суммарного экспорта России, нефть – существенный </a:t>
            </a:r>
          </a:p>
          <a:p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 доходов бюджета. Российская Федерация</a:t>
            </a:r>
          </a:p>
          <a:p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выступает как один из ведущих операторов в </a:t>
            </a:r>
          </a:p>
          <a:p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международном нефтяном бизнесе, являясь крупнейшим</a:t>
            </a:r>
          </a:p>
          <a:p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чистым экспортером нефти после Саудовской Аравии. </a:t>
            </a:r>
          </a:p>
          <a:p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Второе место по производству мировой нефти занимает </a:t>
            </a:r>
          </a:p>
          <a:p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Россия 9,5 млн. баррелей в день. На территории России </a:t>
            </a:r>
          </a:p>
          <a:p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нефть добывается на 2000 нефтяных и нефтегазовых месторождений, крупнейшие из которых находятся на шельфе Сахалина, Баренцева, Карского и Каспийского морей. Большая часть разведанных запасов нефти страны  сосредоточена в Западной Сибири и на территории Уральского федерального округа. В Восточной Сибири и на Дальнем Востоке добыча нефти практически не ведется. Наиболее старыми и истощенными районами добычи нефти в России являются Урало-Поволжье, Северный Кавказ и остров Сахалин. Месторождения Западной Сибири и Тимано-Печорского региона открыты сравнительно недавно и находятся на самом пике своего развития. Месторождения Восточной Сибири и Дальнего Востока (за исключением о-ва Сахалин), а также шельфы российских морей находятся в начальной стадии освоения.</a:t>
            </a:r>
          </a:p>
        </p:txBody>
      </p:sp>
      <p:pic>
        <p:nvPicPr>
          <p:cNvPr id="3074" name="Picture 2" descr="O:\география\нефть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7277" y="928670"/>
            <a:ext cx="2906723" cy="2180043"/>
          </a:xfrm>
          <a:prstGeom prst="rect">
            <a:avLst/>
          </a:prstGeom>
          <a:noFill/>
        </p:spPr>
      </p:pic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2214546" y="6357958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4500562" y="6357958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" action="ppaction://hlinkshowjump?jump=endshow"/>
          </p:cNvPr>
          <p:cNvSpPr/>
          <p:nvPr/>
        </p:nvSpPr>
        <p:spPr>
          <a:xfrm>
            <a:off x="6715140" y="6357958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1472" y="6286520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142844" y="6357958"/>
            <a:ext cx="357158" cy="285752"/>
          </a:xfrm>
          <a:prstGeom prst="righ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00298" y="628652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карте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6314" y="6286520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разделу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0892" y="6286520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главную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357166"/>
            <a:ext cx="88583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Нефтяная промышленность. В сыром виде нефть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почти не используют, но при переработке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получают высококачественное топливо (бензин, 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керосин,  солярку,  мазут)  и  разнообразные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соединения, служащие сырьём для химической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промышленности. По запасам нефти Россия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занимает II место в мире.</a:t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Основная база страны - Западная Сибирь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(70% добычи нефти). Крупнейшие месторождения 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Самотлор, Сургут, Мегион. Вторая по величине -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база – Волго-Уральская. Разрабатывается уже почти 50 лет, поэтому запасы сильно истощены. Из крупнейших месторождений следует назвать - Ромашкинское, Туймазинское, Ишимбаевское.</a:t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перспективе возможна разработка новых месторождений на шельфе Каспийского, а так же Баренцево, Карского и Охотского морей.</a:t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Часть нефти перерабатывается, однако большинство нефтеперерабатывающих заводов находится в европейской   части   России.   Сюда   нефть   передаётся   по  нефтепроводам,   часть  нефти   по нефтепроводу "Дружба" передаётся в Европу.</a:t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O:\география\нефть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85728"/>
            <a:ext cx="3400425" cy="2552700"/>
          </a:xfrm>
          <a:prstGeom prst="rect">
            <a:avLst/>
          </a:prstGeom>
          <a:noFill/>
        </p:spPr>
      </p:pic>
      <p:sp>
        <p:nvSpPr>
          <p:cNvPr id="5" name="Овал 4">
            <a:hlinkClick r:id="" action="ppaction://hlinkshowjump?jump=endshow"/>
          </p:cNvPr>
          <p:cNvSpPr/>
          <p:nvPr/>
        </p:nvSpPr>
        <p:spPr>
          <a:xfrm>
            <a:off x="4214810" y="6572272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4214810" y="6286520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4214810" y="6000768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rId5" action="ppaction://hlinksldjump"/>
          </p:cNvPr>
          <p:cNvSpPr/>
          <p:nvPr/>
        </p:nvSpPr>
        <p:spPr>
          <a:xfrm>
            <a:off x="214282" y="6000768"/>
            <a:ext cx="428628" cy="285752"/>
          </a:xfrm>
          <a:prstGeom prst="lef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14348" y="5929330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5886410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карте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562" y="6172162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разделу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0562" y="6457914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главную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:\география\Газ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8172450" cy="4857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71414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Природный газ</a:t>
            </a:r>
            <a:endParaRPr lang="ru-RU" sz="36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428596" y="6000768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" action="ppaction://hlinkshowjump?jump=endshow"/>
          </p:cNvPr>
          <p:cNvSpPr/>
          <p:nvPr/>
        </p:nvSpPr>
        <p:spPr>
          <a:xfrm>
            <a:off x="5429256" y="6357958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5429256" y="6000768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4348" y="588641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5886410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разделу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8" y="624360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главную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428604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36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502688"/>
            <a:ext cx="8572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Природный газ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смесь газов, образовавшаяся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недрах земли при анаэробном разложении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органических веществ.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Природный газ относится к полезным ископаемым.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Часто является попутным газом при добыче нефти.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Природный газ в пластовых условиях (условиях залегания в земных недрах) находится в газообразном состоянии — в виде отдельных скоплений (газовые залежи) или в виде газовой шапки нефтегазовых месторождений, либо в растворённом состоянии в нефти или воде.</a:t>
            </a:r>
          </a:p>
          <a:p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Газ самый дешёвый вид топлива и ценное химическое сырьё. По запасам газа Россия занимает I место в мире. В нашей стране разведано 700 месторождений. Основная база добычи газа - Западная Сибирь, а крупнейшие месторождения - Уренгойское и Ямбургское. Вторая по величине база по добыче газа это - Оренбургско - Астраханская.   Газ этого района имеет очень сложный состав, для его переработки построены крупные газоперерабатывающие комплексы.</a:t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O:\география\gas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500042"/>
            <a:ext cx="3155971" cy="2366978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214282" y="6215082"/>
            <a:ext cx="357158" cy="285752"/>
          </a:xfrm>
          <a:prstGeom prst="righ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2214546" y="6286520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5" action="ppaction://hlinksldjump"/>
          </p:cNvPr>
          <p:cNvSpPr/>
          <p:nvPr/>
        </p:nvSpPr>
        <p:spPr>
          <a:xfrm>
            <a:off x="4071934" y="6286520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" action="ppaction://hlinkshowjump?jump=endshow"/>
          </p:cNvPr>
          <p:cNvSpPr/>
          <p:nvPr/>
        </p:nvSpPr>
        <p:spPr>
          <a:xfrm>
            <a:off x="6215074" y="6286520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617216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8860" y="6172162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карте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7686" y="6172162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разделу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2264" y="617216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главную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85794"/>
            <a:ext cx="50720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Природный газ добывается так же в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Тимано-Печорском бассейне (менее 1%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всей добычи), открыто месторождение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шельфе Балтийского моря. В перспективе возможно создание ещё одной базы   -Иркутская   область,    Якутия,   Сахалин.  </a:t>
            </a:r>
          </a:p>
          <a:p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   транспортировки   газа   создана   единая газопроводная система. 1/3 добываемого газа экспортируется в Беларусь, Украину, страны Балтии, Западную Европу и Турцию.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O:\география\га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214422"/>
            <a:ext cx="2695575" cy="3810000"/>
          </a:xfrm>
          <a:prstGeom prst="rect">
            <a:avLst/>
          </a:prstGeom>
          <a:noFill/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214282" y="6000768"/>
            <a:ext cx="428628" cy="285752"/>
          </a:xfrm>
          <a:prstGeom prst="leftArrow">
            <a:avLst/>
          </a:prstGeom>
          <a:gradFill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4214810" y="6000768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4214810" y="6286520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" action="ppaction://hlinkshowjump?jump=endshow"/>
          </p:cNvPr>
          <p:cNvSpPr/>
          <p:nvPr/>
        </p:nvSpPr>
        <p:spPr>
          <a:xfrm>
            <a:off x="4214810" y="6572272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14348" y="5929330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5886410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карте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6172162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разделу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562" y="6457914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главную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:\география\Уголь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8153400" cy="48291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0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Уголь</a:t>
            </a:r>
            <a:endParaRPr lang="ru-RU" sz="36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428596" y="6000768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" action="ppaction://hlinkshowjump?jump=endshow"/>
          </p:cNvPr>
          <p:cNvSpPr/>
          <p:nvPr/>
        </p:nvSpPr>
        <p:spPr>
          <a:xfrm>
            <a:off x="5429256" y="6357958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5429256" y="6000768"/>
            <a:ext cx="214314" cy="214314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4348" y="588641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5886410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разделу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8" y="624360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главную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'Коричневые полосы'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'Коричневые полосы'</Template>
  <TotalTime>248</TotalTime>
  <Words>1436</Words>
  <Application>Microsoft Office PowerPoint</Application>
  <PresentationFormat>Экран (4:3)</PresentationFormat>
  <Paragraphs>175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Times New Roman</vt:lpstr>
      <vt:lpstr>Шаблон оформления 'Коричневые полосы'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school19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школа19</dc:creator>
  <cp:keywords>Шаблон оформления</cp:keywords>
  <cp:lastModifiedBy>OV</cp:lastModifiedBy>
  <cp:revision>36</cp:revision>
  <dcterms:created xsi:type="dcterms:W3CDTF">2009-12-12T15:16:46Z</dcterms:created>
  <dcterms:modified xsi:type="dcterms:W3CDTF">2016-09-20T05:04:00Z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TC300050081049</vt:lpwstr>
  </property>
</Properties>
</file>