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1"/>
  </p:notesMasterIdLst>
  <p:handoutMasterIdLst>
    <p:handoutMasterId r:id="rId52"/>
  </p:handoutMasterIdLst>
  <p:sldIdLst>
    <p:sldId id="256" r:id="rId2"/>
    <p:sldId id="257" r:id="rId3"/>
    <p:sldId id="258" r:id="rId4"/>
    <p:sldId id="280" r:id="rId5"/>
    <p:sldId id="259" r:id="rId6"/>
    <p:sldId id="266" r:id="rId7"/>
    <p:sldId id="274" r:id="rId8"/>
    <p:sldId id="275" r:id="rId9"/>
    <p:sldId id="265" r:id="rId10"/>
    <p:sldId id="276" r:id="rId11"/>
    <p:sldId id="264" r:id="rId12"/>
    <p:sldId id="277" r:id="rId13"/>
    <p:sldId id="263" r:id="rId14"/>
    <p:sldId id="262" r:id="rId15"/>
    <p:sldId id="278" r:id="rId16"/>
    <p:sldId id="261" r:id="rId17"/>
    <p:sldId id="267" r:id="rId18"/>
    <p:sldId id="271" r:id="rId19"/>
    <p:sldId id="268" r:id="rId20"/>
    <p:sldId id="279" r:id="rId21"/>
    <p:sldId id="270" r:id="rId22"/>
    <p:sldId id="269" r:id="rId23"/>
    <p:sldId id="272" r:id="rId24"/>
    <p:sldId id="273" r:id="rId25"/>
    <p:sldId id="281" r:id="rId26"/>
    <p:sldId id="284" r:id="rId27"/>
    <p:sldId id="294" r:id="rId28"/>
    <p:sldId id="297" r:id="rId29"/>
    <p:sldId id="295" r:id="rId30"/>
    <p:sldId id="296" r:id="rId31"/>
    <p:sldId id="285" r:id="rId32"/>
    <p:sldId id="283" r:id="rId33"/>
    <p:sldId id="282" r:id="rId34"/>
    <p:sldId id="286" r:id="rId35"/>
    <p:sldId id="287" r:id="rId36"/>
    <p:sldId id="289" r:id="rId37"/>
    <p:sldId id="288" r:id="rId38"/>
    <p:sldId id="290" r:id="rId39"/>
    <p:sldId id="291" r:id="rId40"/>
    <p:sldId id="293" r:id="rId41"/>
    <p:sldId id="292" r:id="rId42"/>
    <p:sldId id="298" r:id="rId43"/>
    <p:sldId id="302" r:id="rId44"/>
    <p:sldId id="301" r:id="rId45"/>
    <p:sldId id="300" r:id="rId46"/>
    <p:sldId id="299" r:id="rId47"/>
    <p:sldId id="304" r:id="rId48"/>
    <p:sldId id="303"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86410"/>
  </p:normalViewPr>
  <p:slideViewPr>
    <p:cSldViewPr>
      <p:cViewPr varScale="1">
        <p:scale>
          <a:sx n="90" d="100"/>
          <a:sy n="90" d="100"/>
        </p:scale>
        <p:origin x="444" y="12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9/20/2016</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321278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9/20/2016</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236967221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49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extLst>
              <a:ext uri="{28A0092B-C50C-407E-A947-70E740481C1C}">
                <a14:useLocalDpi xmlns:a14="http://schemas.microsoft.com/office/drawing/2010/main" val="0"/>
              </a:ext>
            </a:extLst>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extLst>
              <a:ext uri="{28A0092B-C50C-407E-A947-70E740481C1C}">
                <a14:useLocalDpi xmlns:a14="http://schemas.microsoft.com/office/drawing/2010/main" val="0"/>
              </a:ext>
            </a:extLst>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9/20/2016</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9/20/2016</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9/20/2016</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9/20/2016</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9/20/2016</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9/20/2016</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9/20/2016</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extLst>
              <a:ext uri="{28A0092B-C50C-407E-A947-70E740481C1C}">
                <a14:useLocalDpi xmlns:a14="http://schemas.microsoft.com/office/drawing/2010/main" val="0"/>
              </a:ext>
            </a:extLst>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9/20/2016</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p:fade thruBlk="1"/>
  </p:transition>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26.xml"/><Relationship Id="rId3" Type="http://schemas.openxmlformats.org/officeDocument/2006/relationships/image" Target="../media/image9.png"/><Relationship Id="rId7" Type="http://schemas.openxmlformats.org/officeDocument/2006/relationships/slide" Target="slide36.xml"/><Relationship Id="rId12" Type="http://schemas.openxmlformats.org/officeDocument/2006/relationships/slide" Target="slide45.xml"/><Relationship Id="rId17" Type="http://schemas.openxmlformats.org/officeDocument/2006/relationships/slide" Target="slide29.xml"/><Relationship Id="rId2" Type="http://schemas.openxmlformats.org/officeDocument/2006/relationships/slide" Target="slide1.xml"/><Relationship Id="rId16" Type="http://schemas.openxmlformats.org/officeDocument/2006/relationships/slide" Target="slide47.xml"/><Relationship Id="rId20" Type="http://schemas.openxmlformats.org/officeDocument/2006/relationships/slide" Target="slide41.xml"/><Relationship Id="rId1" Type="http://schemas.openxmlformats.org/officeDocument/2006/relationships/slideLayout" Target="../slideLayouts/slideLayout4.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2.xml"/><Relationship Id="rId15" Type="http://schemas.openxmlformats.org/officeDocument/2006/relationships/slide" Target="slide46.xml"/><Relationship Id="rId10" Type="http://schemas.openxmlformats.org/officeDocument/2006/relationships/slide" Target="slide39.xml"/><Relationship Id="rId19"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38.xml"/><Relationship Id="rId14" Type="http://schemas.openxmlformats.org/officeDocument/2006/relationships/slide" Target="slide4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21.xml"/><Relationship Id="rId12" Type="http://schemas.openxmlformats.org/officeDocument/2006/relationships/slide" Target="slide24.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1.xml"/><Relationship Id="rId10"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slide" Target="slide25.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0"/>
            <a:ext cx="6929486" cy="707886"/>
          </a:xfrm>
          <a:prstGeom prst="rect">
            <a:avLst/>
          </a:prstGeom>
          <a:noFill/>
        </p:spPr>
        <p:txBody>
          <a:bodyPr wrap="square" rtlCol="0">
            <a:spAutoFit/>
          </a:bodyPr>
          <a:lstStyle/>
          <a:p>
            <a:pPr algn="ctr"/>
            <a:r>
              <a:rPr lang="ru-RU" sz="4000" b="1" dirty="0" smtClean="0">
                <a:solidFill>
                  <a:srgbClr val="002060"/>
                </a:solidFill>
                <a:latin typeface="Times New Roman" pitchFamily="18" charset="0"/>
                <a:cs typeface="Times New Roman" pitchFamily="18" charset="0"/>
              </a:rPr>
              <a:t>Гидрология России</a:t>
            </a:r>
            <a:endParaRPr lang="ru-RU" sz="4000" b="1" dirty="0">
              <a:solidFill>
                <a:srgbClr val="002060"/>
              </a:solidFill>
              <a:latin typeface="Times New Roman" pitchFamily="18" charset="0"/>
              <a:cs typeface="Times New Roman" pitchFamily="18" charset="0"/>
            </a:endParaRPr>
          </a:p>
        </p:txBody>
      </p:sp>
      <p:pic>
        <p:nvPicPr>
          <p:cNvPr id="1026" name="Picture 2" descr="O:\Гидрология\im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714356"/>
            <a:ext cx="8715404" cy="4955355"/>
          </a:xfrm>
          <a:prstGeom prst="rect">
            <a:avLst/>
          </a:prstGeom>
          <a:noFill/>
        </p:spPr>
      </p:pic>
      <p:sp>
        <p:nvSpPr>
          <p:cNvPr id="4" name="Овал 3">
            <a:hlinkClick r:id="rId4" action="ppaction://hlinksldjump"/>
          </p:cNvPr>
          <p:cNvSpPr/>
          <p:nvPr/>
        </p:nvSpPr>
        <p:spPr>
          <a:xfrm>
            <a:off x="571472" y="578645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hlinkClick r:id="rId5" action="ppaction://hlinksldjump"/>
          </p:cNvPr>
          <p:cNvSpPr/>
          <p:nvPr/>
        </p:nvSpPr>
        <p:spPr>
          <a:xfrm>
            <a:off x="571472" y="614364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hlinkClick r:id="rId6" action="ppaction://hlinksldjump"/>
          </p:cNvPr>
          <p:cNvSpPr/>
          <p:nvPr/>
        </p:nvSpPr>
        <p:spPr>
          <a:xfrm>
            <a:off x="4000496" y="578645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hlinkClick r:id="" action="ppaction://hlinkshowjump?jump=endshow"/>
          </p:cNvPr>
          <p:cNvSpPr/>
          <p:nvPr/>
        </p:nvSpPr>
        <p:spPr>
          <a:xfrm>
            <a:off x="4000496" y="614364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28662" y="5672096"/>
            <a:ext cx="307183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Общая информация</a:t>
            </a:r>
            <a:endParaRPr lang="ru-RU" sz="2000" b="1" dirty="0">
              <a:latin typeface="Times New Roman" pitchFamily="18" charset="0"/>
              <a:cs typeface="Times New Roman" pitchFamily="18" charset="0"/>
            </a:endParaRPr>
          </a:p>
        </p:txBody>
      </p:sp>
      <p:sp>
        <p:nvSpPr>
          <p:cNvPr id="10" name="TextBox 9"/>
          <p:cNvSpPr txBox="1"/>
          <p:nvPr/>
        </p:nvSpPr>
        <p:spPr>
          <a:xfrm>
            <a:off x="928662" y="6029286"/>
            <a:ext cx="271464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Реки</a:t>
            </a:r>
            <a:endParaRPr lang="ru-RU" sz="2000" b="1" dirty="0">
              <a:latin typeface="Times New Roman" pitchFamily="18" charset="0"/>
              <a:cs typeface="Times New Roman" pitchFamily="18" charset="0"/>
            </a:endParaRPr>
          </a:p>
        </p:txBody>
      </p:sp>
      <p:sp>
        <p:nvSpPr>
          <p:cNvPr id="11" name="TextBox 10"/>
          <p:cNvSpPr txBox="1"/>
          <p:nvPr/>
        </p:nvSpPr>
        <p:spPr>
          <a:xfrm>
            <a:off x="4357686" y="5672096"/>
            <a:ext cx="307183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Озёра и водохранилища</a:t>
            </a:r>
            <a:endParaRPr lang="ru-RU" sz="2000" b="1" dirty="0">
              <a:latin typeface="Times New Roman" pitchFamily="18" charset="0"/>
              <a:cs typeface="Times New Roman" pitchFamily="18" charset="0"/>
            </a:endParaRPr>
          </a:p>
        </p:txBody>
      </p:sp>
      <p:sp>
        <p:nvSpPr>
          <p:cNvPr id="12" name="TextBox 11"/>
          <p:cNvSpPr txBox="1"/>
          <p:nvPr/>
        </p:nvSpPr>
        <p:spPr>
          <a:xfrm>
            <a:off x="4357686" y="6029286"/>
            <a:ext cx="1785950"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 главную</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702" y="857232"/>
            <a:ext cx="4500578" cy="5078313"/>
          </a:xfrm>
          <a:prstGeom prst="rect">
            <a:avLst/>
          </a:prstGeom>
        </p:spPr>
        <p:txBody>
          <a:bodyPr wrap="square">
            <a:spAutoFit/>
          </a:bodyPr>
          <a:lstStyle/>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Характер берегов иногда меняется, встречаются отлогие участки, местами левый берег более крутой, а правый луговой, или наоборот. Берега Северной Двины своим видом очень напоминают берега Волги. В верховьях имеется много песчаных мелей и островков.</a:t>
            </a:r>
          </a:p>
          <a:p>
            <a:r>
              <a:rPr lang="ru-RU" b="1" i="1" dirty="0" smtClean="0">
                <a:latin typeface="Times New Roman" pitchFamily="18" charset="0"/>
                <a:cs typeface="Times New Roman" pitchFamily="18" charset="0"/>
              </a:rPr>
              <a:t>По мере впадения в нее притоков, Северная Двина становиться шире, а течение сильнее.</a:t>
            </a:r>
          </a:p>
          <a:p>
            <a:r>
              <a:rPr lang="ru-RU" b="1" i="1" dirty="0" smtClean="0">
                <a:latin typeface="Times New Roman" pitchFamily="18" charset="0"/>
                <a:cs typeface="Times New Roman" pitchFamily="18" charset="0"/>
              </a:rPr>
              <a:t>Северная Двина судоходна на всём протяжении. В середине XIX века существовал план улучшения судоходства по Северной Двине в районе Архангельска, над ним работал американский инженер Дж. </a:t>
            </a:r>
            <a:r>
              <a:rPr lang="ru-RU" b="1" i="1" dirty="0" err="1" smtClean="0">
                <a:latin typeface="Times New Roman" pitchFamily="18" charset="0"/>
                <a:cs typeface="Times New Roman" pitchFamily="18" charset="0"/>
              </a:rPr>
              <a:t>Уистлер</a:t>
            </a:r>
            <a:endParaRPr lang="ru-RU" b="1" i="1" dirty="0" smtClean="0">
              <a:latin typeface="Times New Roman" pitchFamily="18" charset="0"/>
              <a:cs typeface="Times New Roman" pitchFamily="18" charset="0"/>
            </a:endParaRPr>
          </a:p>
          <a:p>
            <a:endParaRPr lang="ru-RU" dirty="0"/>
          </a:p>
        </p:txBody>
      </p:sp>
      <p:pic>
        <p:nvPicPr>
          <p:cNvPr id="4098" name="Picture 2" descr="O:\Гидрология\800px-Arkhangelsk_b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1357298"/>
            <a:ext cx="3935084" cy="2946394"/>
          </a:xfrm>
          <a:prstGeom prst="rect">
            <a:avLst/>
          </a:prstGeom>
          <a:noFill/>
        </p:spPr>
      </p:pic>
      <p:sp>
        <p:nvSpPr>
          <p:cNvPr id="6" name="Стрелка влево 5">
            <a:hlinkClick r:id="rId3" action="ppaction://hlinksldjump"/>
          </p:cNvPr>
          <p:cNvSpPr/>
          <p:nvPr/>
        </p:nvSpPr>
        <p:spPr>
          <a:xfrm>
            <a:off x="6715139"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215206"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357166"/>
            <a:ext cx="2286016"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Печора</a:t>
            </a:r>
            <a:endParaRPr lang="ru-RU" sz="3600" b="1"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3929058" y="428604"/>
            <a:ext cx="4857752" cy="5909310"/>
          </a:xfrm>
          <a:prstGeom prst="rect">
            <a:avLst/>
          </a:prstGeom>
        </p:spPr>
        <p:txBody>
          <a:bodyPr wrap="square">
            <a:spAutoFit/>
          </a:bodyPr>
          <a:lstStyle/>
          <a:p>
            <a:r>
              <a:rPr lang="ru-RU" b="1" i="1" dirty="0" smtClean="0">
                <a:latin typeface="Times New Roman" pitchFamily="18" charset="0"/>
                <a:cs typeface="Times New Roman" pitchFamily="18" charset="0"/>
              </a:rPr>
              <a:t>Печора — река в Республике Коми и Ненецком автономном округе Российской Федерации. Длина 1809 км, площадь бассейна 322 тыс. км².</a:t>
            </a:r>
          </a:p>
          <a:p>
            <a:r>
              <a:rPr lang="ru-RU" b="1" i="1" dirty="0" smtClean="0">
                <a:latin typeface="Times New Roman" pitchFamily="18" charset="0"/>
                <a:cs typeface="Times New Roman" pitchFamily="18" charset="0"/>
              </a:rPr>
              <a:t>Берёт река начало на Северном Урале, в юго-восточной части Республики Коми, и течет сперва преимущественно на юго-запад. От истока до устья реки </a:t>
            </a:r>
            <a:r>
              <a:rPr lang="ru-RU" b="1" i="1" dirty="0" err="1" smtClean="0">
                <a:latin typeface="Times New Roman" pitchFamily="18" charset="0"/>
                <a:cs typeface="Times New Roman" pitchFamily="18" charset="0"/>
              </a:rPr>
              <a:t>Уньи</a:t>
            </a:r>
            <a:r>
              <a:rPr lang="ru-RU" b="1" i="1" dirty="0" smtClean="0">
                <a:latin typeface="Times New Roman" pitchFamily="18" charset="0"/>
                <a:cs typeface="Times New Roman" pitchFamily="18" charset="0"/>
              </a:rPr>
              <a:t> Печора имеет горный характер. У посёлка Якши (после впадения реки </a:t>
            </a:r>
            <a:r>
              <a:rPr lang="ru-RU" b="1" i="1" dirty="0" err="1" smtClean="0">
                <a:latin typeface="Times New Roman" pitchFamily="18" charset="0"/>
                <a:cs typeface="Times New Roman" pitchFamily="18" charset="0"/>
              </a:rPr>
              <a:t>Волостница</a:t>
            </a:r>
            <a:r>
              <a:rPr lang="ru-RU" b="1" i="1" dirty="0" smtClean="0">
                <a:latin typeface="Times New Roman" pitchFamily="18" charset="0"/>
                <a:cs typeface="Times New Roman" pitchFamily="18" charset="0"/>
              </a:rPr>
              <a:t>) поворачивает на север и течёт по Печорской низменности до Усть-Усы. После устья реки Усы поворачивает на запад, образуя широкое колено с двумя большими излучинами. Ширина русла здесь достигает 2 км, в долине появляются обширные пойменные луга. В районе Усть-Цильмы (после впадения рек Пижмы и </a:t>
            </a:r>
            <a:r>
              <a:rPr lang="ru-RU" b="1" i="1" dirty="0" err="1" smtClean="0">
                <a:latin typeface="Times New Roman" pitchFamily="18" charset="0"/>
                <a:cs typeface="Times New Roman" pitchFamily="18" charset="0"/>
              </a:rPr>
              <a:t>Цильмы</a:t>
            </a:r>
            <a:r>
              <a:rPr lang="ru-RU" b="1" i="1" dirty="0" smtClean="0">
                <a:latin typeface="Times New Roman" pitchFamily="18" charset="0"/>
                <a:cs typeface="Times New Roman" pitchFamily="18" charset="0"/>
              </a:rPr>
              <a:t>) Печора снова поворачивает на север, на этом участке её широкая пойма изрезана многочисленными протоками («шарами») и старицами.</a:t>
            </a:r>
            <a:endParaRPr lang="ru-RU" b="1" i="1" dirty="0">
              <a:latin typeface="Times New Roman" pitchFamily="18" charset="0"/>
              <a:cs typeface="Times New Roman" pitchFamily="18" charset="0"/>
            </a:endParaRPr>
          </a:p>
        </p:txBody>
      </p:sp>
      <p:pic>
        <p:nvPicPr>
          <p:cNvPr id="10243" name="Picture 3" descr="O:\Гидрология\печораб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60"/>
            <a:ext cx="3881416" cy="4440340"/>
          </a:xfrm>
          <a:prstGeom prst="rect">
            <a:avLst/>
          </a:prstGeom>
          <a:noFill/>
        </p:spPr>
      </p:pic>
      <p:sp>
        <p:nvSpPr>
          <p:cNvPr id="6" name="TextBox 5"/>
          <p:cNvSpPr txBox="1"/>
          <p:nvPr/>
        </p:nvSpPr>
        <p:spPr>
          <a:xfrm rot="20057907">
            <a:off x="2686351" y="2268831"/>
            <a:ext cx="642942" cy="276999"/>
          </a:xfrm>
          <a:prstGeom prst="rect">
            <a:avLst/>
          </a:prstGeom>
          <a:noFill/>
        </p:spPr>
        <p:txBody>
          <a:bodyPr wrap="square" rtlCol="0">
            <a:spAutoFit/>
          </a:bodyPr>
          <a:lstStyle/>
          <a:p>
            <a:r>
              <a:rPr lang="ru-RU" sz="1200" b="1" dirty="0" smtClean="0"/>
              <a:t>Уса</a:t>
            </a:r>
            <a:endParaRPr lang="ru-RU" sz="1200" b="1" dirty="0"/>
          </a:p>
        </p:txBody>
      </p:sp>
      <p:sp>
        <p:nvSpPr>
          <p:cNvPr id="7" name="TextBox 6"/>
          <p:cNvSpPr txBox="1"/>
          <p:nvPr/>
        </p:nvSpPr>
        <p:spPr>
          <a:xfrm rot="4283372">
            <a:off x="810312" y="3034822"/>
            <a:ext cx="1071570" cy="369332"/>
          </a:xfrm>
          <a:prstGeom prst="rect">
            <a:avLst/>
          </a:prstGeom>
          <a:noFill/>
        </p:spPr>
        <p:txBody>
          <a:bodyPr wrap="square" rtlCol="0">
            <a:spAutoFit/>
          </a:bodyPr>
          <a:lstStyle/>
          <a:p>
            <a:r>
              <a:rPr lang="ru-RU" b="1" dirty="0" smtClean="0"/>
              <a:t>Печора</a:t>
            </a:r>
            <a:endParaRPr lang="ru-RU" b="1" dirty="0"/>
          </a:p>
        </p:txBody>
      </p:sp>
      <p:sp>
        <p:nvSpPr>
          <p:cNvPr id="8" name="TextBox 7"/>
          <p:cNvSpPr txBox="1"/>
          <p:nvPr/>
        </p:nvSpPr>
        <p:spPr>
          <a:xfrm rot="1028089">
            <a:off x="479839" y="3378532"/>
            <a:ext cx="928694" cy="276999"/>
          </a:xfrm>
          <a:prstGeom prst="rect">
            <a:avLst/>
          </a:prstGeom>
          <a:noFill/>
        </p:spPr>
        <p:txBody>
          <a:bodyPr wrap="square" rtlCol="0">
            <a:spAutoFit/>
          </a:bodyPr>
          <a:lstStyle/>
          <a:p>
            <a:r>
              <a:rPr lang="ru-RU" sz="1200" b="1" dirty="0" smtClean="0"/>
              <a:t>Цильма</a:t>
            </a:r>
            <a:endParaRPr lang="ru-RU" sz="1200" b="1" dirty="0"/>
          </a:p>
        </p:txBody>
      </p:sp>
      <p:sp>
        <p:nvSpPr>
          <p:cNvPr id="9" name="TextBox 8"/>
          <p:cNvSpPr txBox="1"/>
          <p:nvPr/>
        </p:nvSpPr>
        <p:spPr>
          <a:xfrm rot="19083536">
            <a:off x="597854" y="3703875"/>
            <a:ext cx="928694" cy="276999"/>
          </a:xfrm>
          <a:prstGeom prst="rect">
            <a:avLst/>
          </a:prstGeom>
          <a:noFill/>
        </p:spPr>
        <p:txBody>
          <a:bodyPr wrap="square" rtlCol="0">
            <a:spAutoFit/>
          </a:bodyPr>
          <a:lstStyle/>
          <a:p>
            <a:r>
              <a:rPr lang="ru-RU" sz="1200" b="1" dirty="0" smtClean="0"/>
              <a:t>Пижма</a:t>
            </a:r>
            <a:endParaRPr lang="ru-RU" sz="1200" b="1" dirty="0"/>
          </a:p>
        </p:txBody>
      </p:sp>
      <p:sp>
        <p:nvSpPr>
          <p:cNvPr id="10" name="TextBox 9"/>
          <p:cNvSpPr txBox="1"/>
          <p:nvPr/>
        </p:nvSpPr>
        <p:spPr>
          <a:xfrm rot="4314857">
            <a:off x="1400499" y="4173105"/>
            <a:ext cx="714380" cy="276999"/>
          </a:xfrm>
          <a:prstGeom prst="rect">
            <a:avLst/>
          </a:prstGeom>
          <a:noFill/>
        </p:spPr>
        <p:txBody>
          <a:bodyPr wrap="square" rtlCol="0">
            <a:spAutoFit/>
          </a:bodyPr>
          <a:lstStyle/>
          <a:p>
            <a:r>
              <a:rPr lang="ru-RU" sz="1200" b="1" dirty="0" smtClean="0"/>
              <a:t>Ижма</a:t>
            </a:r>
            <a:endParaRPr lang="ru-RU" sz="1200" b="1" dirty="0"/>
          </a:p>
        </p:txBody>
      </p:sp>
      <p:sp>
        <p:nvSpPr>
          <p:cNvPr id="11" name="TextBox 10"/>
          <p:cNvSpPr txBox="1"/>
          <p:nvPr/>
        </p:nvSpPr>
        <p:spPr>
          <a:xfrm rot="19649160">
            <a:off x="1295386" y="1957027"/>
            <a:ext cx="1071570" cy="276999"/>
          </a:xfrm>
          <a:prstGeom prst="rect">
            <a:avLst/>
          </a:prstGeom>
          <a:noFill/>
        </p:spPr>
        <p:txBody>
          <a:bodyPr wrap="square" rtlCol="0">
            <a:spAutoFit/>
          </a:bodyPr>
          <a:lstStyle/>
          <a:p>
            <a:r>
              <a:rPr lang="ru-RU" sz="1200" b="1" dirty="0" smtClean="0"/>
              <a:t>Шапкина</a:t>
            </a:r>
            <a:endParaRPr lang="ru-RU" sz="1200" b="1" dirty="0"/>
          </a:p>
        </p:txBody>
      </p:sp>
      <p:sp>
        <p:nvSpPr>
          <p:cNvPr id="12" name="Стрелка вправо 11">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4" name="Стрелка влево 13">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00042"/>
            <a:ext cx="5429272" cy="5909310"/>
          </a:xfrm>
          <a:prstGeom prst="rect">
            <a:avLst/>
          </a:prstGeom>
        </p:spPr>
        <p:txBody>
          <a:bodyPr wrap="square">
            <a:spAutoFit/>
          </a:bodyPr>
          <a:lstStyle/>
          <a:p>
            <a:r>
              <a:rPr lang="ru-RU" b="1" i="1" dirty="0" smtClean="0">
                <a:latin typeface="Times New Roman" pitchFamily="18" charset="0"/>
                <a:cs typeface="Times New Roman" pitchFamily="18" charset="0"/>
              </a:rPr>
              <a:t>Примерно в 130 км от устья Печора делится на два рукава — восточный (Большая Печора) и западный (Малая Печора). Ниже, в районе Нарьян-Мара, река образует дельту шириной около 45 км и впадает в Печорскую губу Печорского моря.</a:t>
            </a:r>
          </a:p>
          <a:p>
            <a:r>
              <a:rPr lang="ru-RU" b="1" i="1" dirty="0" smtClean="0">
                <a:latin typeface="Times New Roman" pitchFamily="18" charset="0"/>
                <a:cs typeface="Times New Roman" pitchFamily="18" charset="0"/>
              </a:rPr>
              <a:t>Сгонно-нагонные течения распространяются на юг до села Ищим.</a:t>
            </a:r>
          </a:p>
          <a:p>
            <a:r>
              <a:rPr lang="ru-RU" b="1" i="1" dirty="0" smtClean="0">
                <a:latin typeface="Times New Roman" pitchFamily="18" charset="0"/>
                <a:cs typeface="Times New Roman" pitchFamily="18" charset="0"/>
              </a:rPr>
              <a:t>Питание смешанное, с преобладанием снегового. Половодье начинается в конце апреля — начале мая, максимум — в середине мая в среднем течении и низовьях вплоть до первых чисел июня. Летом и зимой — межень. Летняя межень — с середины июля по август, часто прерывается дождевыми паводками. Средний расход воды в устье 4100 м³/с. Замерзает в конце октября; вскрытие происходит с верховьев и сопровождается заторами льда.</a:t>
            </a:r>
          </a:p>
          <a:p>
            <a:r>
              <a:rPr lang="ru-RU" b="1" i="1" dirty="0" smtClean="0">
                <a:latin typeface="Times New Roman" pitchFamily="18" charset="0"/>
                <a:cs typeface="Times New Roman" pitchFamily="18" charset="0"/>
              </a:rPr>
              <a:t>Регулярное судоходство возможно до Троицко-Печорска, весной и осенью — до Усть-Уньи. Морские суда поднимаются вверх по течению до Нарьян-Мара (110 км от устья).</a:t>
            </a:r>
            <a:endParaRPr lang="ru-RU" b="1" i="1" dirty="0">
              <a:latin typeface="Times New Roman" pitchFamily="18" charset="0"/>
              <a:cs typeface="Times New Roman" pitchFamily="18" charset="0"/>
            </a:endParaRPr>
          </a:p>
        </p:txBody>
      </p:sp>
      <p:pic>
        <p:nvPicPr>
          <p:cNvPr id="5122" name="Picture 2" descr="O:\Гидрология\250px-Petsjora_rivier_near_Narjan-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8" y="1857364"/>
            <a:ext cx="3175000" cy="2387600"/>
          </a:xfrm>
          <a:prstGeom prst="rect">
            <a:avLst/>
          </a:prstGeom>
          <a:noFill/>
        </p:spPr>
      </p:pic>
      <p:sp>
        <p:nvSpPr>
          <p:cNvPr id="6" name="Стрелка влево 5">
            <a:hlinkClick r:id="rId3" action="ppaction://hlinksldjump"/>
          </p:cNvPr>
          <p:cNvSpPr/>
          <p:nvPr/>
        </p:nvSpPr>
        <p:spPr>
          <a:xfrm>
            <a:off x="6929453"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429520"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0034" y="428604"/>
            <a:ext cx="171451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Обь</a:t>
            </a:r>
            <a:endParaRPr lang="ru-RU" sz="3600" b="1" dirty="0">
              <a:solidFill>
                <a:schemeClr val="tx2">
                  <a:lumMod val="75000"/>
                </a:schemeClr>
              </a:solidFill>
              <a:latin typeface="Times New Roman" pitchFamily="18" charset="0"/>
              <a:cs typeface="Times New Roman" pitchFamily="18" charset="0"/>
            </a:endParaRPr>
          </a:p>
        </p:txBody>
      </p:sp>
      <p:sp>
        <p:nvSpPr>
          <p:cNvPr id="11" name="Прямоугольник 10"/>
          <p:cNvSpPr/>
          <p:nvPr/>
        </p:nvSpPr>
        <p:spPr>
          <a:xfrm>
            <a:off x="3929058" y="500042"/>
            <a:ext cx="5000660" cy="5909310"/>
          </a:xfrm>
          <a:prstGeom prst="rect">
            <a:avLst/>
          </a:prstGeom>
        </p:spPr>
        <p:txBody>
          <a:bodyPr wrap="square">
            <a:spAutoFit/>
          </a:bodyPr>
          <a:lstStyle/>
          <a:p>
            <a:r>
              <a:rPr lang="ru-RU" b="1" i="1" dirty="0" smtClean="0">
                <a:latin typeface="Times New Roman" pitchFamily="18" charset="0"/>
                <a:cs typeface="Times New Roman" pitchFamily="18" charset="0"/>
              </a:rPr>
              <a:t>Обь — река в Западной Сибири, самая протяжённая река в России и вторая по протяжённости в Азии. Река образуется на Алтае слиянием рек Бии и Катуни, длина Оби от слияния 3650 км (от истока Иртыша 5410 км). На севере река впадает в Карское море, образуя залив (около 800 км длиной), который носит название Обская губа.</a:t>
            </a:r>
          </a:p>
          <a:p>
            <a:r>
              <a:rPr lang="ru-RU" b="1" i="1" dirty="0" smtClean="0">
                <a:latin typeface="Times New Roman" pitchFamily="18" charset="0"/>
                <a:cs typeface="Times New Roman" pitchFamily="18" charset="0"/>
              </a:rPr>
              <a:t>По характеру речной сети, условиям питания и формирования водного режима Обь делится на 3 участка: верхний (до устья Томи), средний (до устья Иртыша) и нижний (до Обской губы).</a:t>
            </a:r>
          </a:p>
          <a:p>
            <a:r>
              <a:rPr lang="ru-RU" b="1" i="1" dirty="0" smtClean="0">
                <a:latin typeface="Times New Roman" pitchFamily="18" charset="0"/>
                <a:cs typeface="Times New Roman" pitchFamily="18" charset="0"/>
              </a:rPr>
              <a:t>В начале Обь заметно петляет, и её течение периодически изменяется в разном направлении — либо на север, либо на запад. Протекает в Алтайском крае через Барнаул, затем некоторое время разделяет Алтайский край и Новосибирскую область. Протекает через Новосибирскую область, в частности через Новосибирск. </a:t>
            </a:r>
            <a:endParaRPr lang="ru-RU" b="1" i="1" dirty="0">
              <a:latin typeface="Times New Roman" pitchFamily="18" charset="0"/>
              <a:cs typeface="Times New Roman" pitchFamily="18" charset="0"/>
            </a:endParaRPr>
          </a:p>
        </p:txBody>
      </p:sp>
      <p:pic>
        <p:nvPicPr>
          <p:cNvPr id="11267" name="Picture 3" descr="O:\Гидрология\обь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4" y="1357298"/>
            <a:ext cx="4000528" cy="4000528"/>
          </a:xfrm>
          <a:prstGeom prst="rect">
            <a:avLst/>
          </a:prstGeom>
          <a:noFill/>
        </p:spPr>
      </p:pic>
      <p:sp>
        <p:nvSpPr>
          <p:cNvPr id="5" name="TextBox 4"/>
          <p:cNvSpPr txBox="1"/>
          <p:nvPr/>
        </p:nvSpPr>
        <p:spPr>
          <a:xfrm>
            <a:off x="1214414" y="2304628"/>
            <a:ext cx="714380" cy="338554"/>
          </a:xfrm>
          <a:prstGeom prst="rect">
            <a:avLst/>
          </a:prstGeom>
          <a:noFill/>
        </p:spPr>
        <p:txBody>
          <a:bodyPr wrap="square" rtlCol="0">
            <a:spAutoFit/>
          </a:bodyPr>
          <a:lstStyle/>
          <a:p>
            <a:r>
              <a:rPr lang="ru-RU" sz="1600" b="1" dirty="0" smtClean="0"/>
              <a:t>Обь</a:t>
            </a:r>
            <a:endParaRPr lang="ru-RU" sz="1600" b="1" dirty="0"/>
          </a:p>
        </p:txBody>
      </p:sp>
      <p:sp>
        <p:nvSpPr>
          <p:cNvPr id="6" name="TextBox 5"/>
          <p:cNvSpPr txBox="1"/>
          <p:nvPr/>
        </p:nvSpPr>
        <p:spPr>
          <a:xfrm rot="1230205">
            <a:off x="1202106" y="3246349"/>
            <a:ext cx="1143008" cy="276999"/>
          </a:xfrm>
          <a:prstGeom prst="rect">
            <a:avLst/>
          </a:prstGeom>
          <a:noFill/>
        </p:spPr>
        <p:txBody>
          <a:bodyPr wrap="square" rtlCol="0">
            <a:spAutoFit/>
          </a:bodyPr>
          <a:lstStyle/>
          <a:p>
            <a:r>
              <a:rPr lang="ru-RU" sz="1200" b="1" dirty="0" smtClean="0"/>
              <a:t>Иртыш</a:t>
            </a:r>
            <a:endParaRPr lang="ru-RU" sz="1200" b="1" dirty="0"/>
          </a:p>
        </p:txBody>
      </p:sp>
      <p:sp>
        <p:nvSpPr>
          <p:cNvPr id="7" name="TextBox 6"/>
          <p:cNvSpPr txBox="1"/>
          <p:nvPr/>
        </p:nvSpPr>
        <p:spPr>
          <a:xfrm rot="20572838">
            <a:off x="1973706" y="2357430"/>
            <a:ext cx="642942" cy="276999"/>
          </a:xfrm>
          <a:prstGeom prst="rect">
            <a:avLst/>
          </a:prstGeom>
          <a:noFill/>
        </p:spPr>
        <p:txBody>
          <a:bodyPr wrap="square" rtlCol="0">
            <a:spAutoFit/>
          </a:bodyPr>
          <a:lstStyle/>
          <a:p>
            <a:r>
              <a:rPr lang="ru-RU" sz="1200" b="1" dirty="0" smtClean="0"/>
              <a:t>Вах</a:t>
            </a:r>
            <a:endParaRPr lang="ru-RU" sz="1200" b="1" dirty="0"/>
          </a:p>
        </p:txBody>
      </p:sp>
      <p:sp>
        <p:nvSpPr>
          <p:cNvPr id="8" name="TextBox 7"/>
          <p:cNvSpPr txBox="1"/>
          <p:nvPr/>
        </p:nvSpPr>
        <p:spPr>
          <a:xfrm rot="19918108">
            <a:off x="2143108" y="2542620"/>
            <a:ext cx="857256" cy="276999"/>
          </a:xfrm>
          <a:prstGeom prst="rect">
            <a:avLst/>
          </a:prstGeom>
          <a:noFill/>
        </p:spPr>
        <p:txBody>
          <a:bodyPr wrap="square" rtlCol="0">
            <a:spAutoFit/>
          </a:bodyPr>
          <a:lstStyle/>
          <a:p>
            <a:r>
              <a:rPr lang="ru-RU" sz="1200" b="1" dirty="0" smtClean="0"/>
              <a:t>Тым</a:t>
            </a:r>
            <a:endParaRPr lang="ru-RU" sz="1200" b="1" dirty="0"/>
          </a:p>
        </p:txBody>
      </p:sp>
      <p:sp>
        <p:nvSpPr>
          <p:cNvPr id="9" name="TextBox 8"/>
          <p:cNvSpPr txBox="1"/>
          <p:nvPr/>
        </p:nvSpPr>
        <p:spPr>
          <a:xfrm rot="20645739">
            <a:off x="2571736" y="2807200"/>
            <a:ext cx="714380" cy="276999"/>
          </a:xfrm>
          <a:prstGeom prst="rect">
            <a:avLst/>
          </a:prstGeom>
          <a:noFill/>
        </p:spPr>
        <p:txBody>
          <a:bodyPr wrap="square" rtlCol="0">
            <a:spAutoFit/>
          </a:bodyPr>
          <a:lstStyle/>
          <a:p>
            <a:r>
              <a:rPr lang="ru-RU" sz="1200" b="1" dirty="0" smtClean="0"/>
              <a:t>Кеть</a:t>
            </a:r>
            <a:endParaRPr lang="ru-RU" sz="1200" b="1" dirty="0"/>
          </a:p>
        </p:txBody>
      </p:sp>
      <p:sp>
        <p:nvSpPr>
          <p:cNvPr id="12" name="TextBox 11"/>
          <p:cNvSpPr txBox="1"/>
          <p:nvPr/>
        </p:nvSpPr>
        <p:spPr>
          <a:xfrm>
            <a:off x="2928926" y="3071810"/>
            <a:ext cx="928694" cy="276999"/>
          </a:xfrm>
          <a:prstGeom prst="rect">
            <a:avLst/>
          </a:prstGeom>
          <a:noFill/>
        </p:spPr>
        <p:txBody>
          <a:bodyPr wrap="square" rtlCol="0">
            <a:spAutoFit/>
          </a:bodyPr>
          <a:lstStyle/>
          <a:p>
            <a:r>
              <a:rPr lang="ru-RU" sz="1200" b="1" dirty="0" smtClean="0"/>
              <a:t>Чулым</a:t>
            </a:r>
            <a:endParaRPr lang="ru-RU" sz="1200" b="1" dirty="0"/>
          </a:p>
        </p:txBody>
      </p:sp>
      <p:sp>
        <p:nvSpPr>
          <p:cNvPr id="13" name="TextBox 12"/>
          <p:cNvSpPr txBox="1"/>
          <p:nvPr/>
        </p:nvSpPr>
        <p:spPr>
          <a:xfrm rot="1543302">
            <a:off x="2900670" y="3597710"/>
            <a:ext cx="642942" cy="276999"/>
          </a:xfrm>
          <a:prstGeom prst="rect">
            <a:avLst/>
          </a:prstGeom>
          <a:noFill/>
        </p:spPr>
        <p:txBody>
          <a:bodyPr wrap="square" rtlCol="0">
            <a:spAutoFit/>
          </a:bodyPr>
          <a:lstStyle/>
          <a:p>
            <a:r>
              <a:rPr lang="ru-RU" sz="1200" b="1" dirty="0" smtClean="0"/>
              <a:t>Томь</a:t>
            </a:r>
            <a:endParaRPr lang="ru-RU" sz="1200" b="1" dirty="0"/>
          </a:p>
        </p:txBody>
      </p:sp>
      <p:sp>
        <p:nvSpPr>
          <p:cNvPr id="14" name="TextBox 13"/>
          <p:cNvSpPr txBox="1"/>
          <p:nvPr/>
        </p:nvSpPr>
        <p:spPr>
          <a:xfrm rot="20246641">
            <a:off x="0" y="1936816"/>
            <a:ext cx="1214446" cy="276999"/>
          </a:xfrm>
          <a:prstGeom prst="rect">
            <a:avLst/>
          </a:prstGeom>
          <a:noFill/>
        </p:spPr>
        <p:txBody>
          <a:bodyPr wrap="square" rtlCol="0">
            <a:spAutoFit/>
          </a:bodyPr>
          <a:lstStyle/>
          <a:p>
            <a:r>
              <a:rPr lang="ru-RU" sz="1200" b="1" dirty="0" smtClean="0"/>
              <a:t>Сев. Сосьва</a:t>
            </a:r>
            <a:endParaRPr lang="ru-RU" sz="1200" b="1" dirty="0"/>
          </a:p>
        </p:txBody>
      </p:sp>
      <p:sp>
        <p:nvSpPr>
          <p:cNvPr id="15" name="TextBox 14"/>
          <p:cNvSpPr txBox="1"/>
          <p:nvPr/>
        </p:nvSpPr>
        <p:spPr>
          <a:xfrm rot="21095285">
            <a:off x="1728209" y="2944836"/>
            <a:ext cx="1214446" cy="276999"/>
          </a:xfrm>
          <a:prstGeom prst="rect">
            <a:avLst/>
          </a:prstGeom>
          <a:noFill/>
        </p:spPr>
        <p:txBody>
          <a:bodyPr wrap="square" rtlCol="0">
            <a:spAutoFit/>
          </a:bodyPr>
          <a:lstStyle/>
          <a:p>
            <a:r>
              <a:rPr lang="ru-RU" sz="1200" b="1" dirty="0" smtClean="0"/>
              <a:t>Васюган</a:t>
            </a:r>
            <a:endParaRPr lang="ru-RU" sz="1200" b="1" dirty="0"/>
          </a:p>
        </p:txBody>
      </p:sp>
      <p:sp>
        <p:nvSpPr>
          <p:cNvPr id="16" name="TextBox 15"/>
          <p:cNvSpPr txBox="1"/>
          <p:nvPr/>
        </p:nvSpPr>
        <p:spPr>
          <a:xfrm rot="733019">
            <a:off x="1087095" y="2669450"/>
            <a:ext cx="1214446" cy="276999"/>
          </a:xfrm>
          <a:prstGeom prst="rect">
            <a:avLst/>
          </a:prstGeom>
          <a:noFill/>
        </p:spPr>
        <p:txBody>
          <a:bodyPr wrap="square" rtlCol="0">
            <a:spAutoFit/>
          </a:bodyPr>
          <a:lstStyle/>
          <a:p>
            <a:r>
              <a:rPr lang="ru-RU" sz="1200" b="1" dirty="0" smtClean="0"/>
              <a:t>Бол. Юган</a:t>
            </a:r>
            <a:endParaRPr lang="ru-RU" sz="1200" b="1" dirty="0"/>
          </a:p>
        </p:txBody>
      </p:sp>
      <p:sp>
        <p:nvSpPr>
          <p:cNvPr id="17" name="Стрелка вправо 16">
            <a:hlinkClick r:id="rId3" action="ppaction://hlinksldjump"/>
          </p:cNvPr>
          <p:cNvSpPr/>
          <p:nvPr/>
        </p:nvSpPr>
        <p:spPr>
          <a:xfrm>
            <a:off x="8429652" y="6429396"/>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7500958" y="6357958"/>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9" name="Стрелка влево 18">
            <a:hlinkClick r:id="rId4" action="ppaction://hlinksldjump"/>
          </p:cNvPr>
          <p:cNvSpPr/>
          <p:nvPr/>
        </p:nvSpPr>
        <p:spPr>
          <a:xfrm>
            <a:off x="5929321" y="6429396"/>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6429388" y="6357958"/>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215370" cy="4524315"/>
          </a:xfrm>
          <a:prstGeom prst="rect">
            <a:avLst/>
          </a:prstGeom>
        </p:spPr>
        <p:txBody>
          <a:bodyPr wrap="square">
            <a:spAutoFit/>
          </a:bodyPr>
          <a:lstStyle/>
          <a:p>
            <a:r>
              <a:rPr lang="ru-RU" b="1" i="1" dirty="0" smtClean="0">
                <a:latin typeface="Times New Roman" pitchFamily="18" charset="0"/>
                <a:cs typeface="Times New Roman" pitchFamily="18" charset="0"/>
              </a:rPr>
              <a:t>Севернее, в Томской области сливается с Томью, а затем с Чулымом, после чего несколько сворачивает на запад и возле города Колпашево сливается с рекой Кеть. В Ханты-Мансийском автономном округе Обь протекает через Нижневартовск, Сургут, Нефтеюганск, и некоторые другие города. После Ханты-Мансийска Обь поворачивает на север, при этом у неё с этого участка начинается дельта, далее, в Ямало-Ненецком </a:t>
            </a:r>
          </a:p>
          <a:p>
            <a:r>
              <a:rPr lang="ru-RU" b="1" i="1" dirty="0" smtClean="0">
                <a:latin typeface="Times New Roman" pitchFamily="18" charset="0"/>
                <a:cs typeface="Times New Roman" pitchFamily="18" charset="0"/>
              </a:rPr>
              <a:t>автономном округе Обь протекает через Салехард </a:t>
            </a:r>
          </a:p>
          <a:p>
            <a:r>
              <a:rPr lang="ru-RU" b="1" i="1" dirty="0" smtClean="0">
                <a:latin typeface="Times New Roman" pitchFamily="18" charset="0"/>
                <a:cs typeface="Times New Roman" pitchFamily="18" charset="0"/>
              </a:rPr>
              <a:t>и Лабытнанги. После этого места она заметно</a:t>
            </a:r>
          </a:p>
          <a:p>
            <a:r>
              <a:rPr lang="ru-RU" b="1" i="1" dirty="0" smtClean="0">
                <a:latin typeface="Times New Roman" pitchFamily="18" charset="0"/>
                <a:cs typeface="Times New Roman" pitchFamily="18" charset="0"/>
              </a:rPr>
              <a:t> расширяется и впадает в Обскую губу Карского </a:t>
            </a:r>
          </a:p>
          <a:p>
            <a:r>
              <a:rPr lang="ru-RU" b="1" i="1" dirty="0" smtClean="0">
                <a:latin typeface="Times New Roman" pitchFamily="18" charset="0"/>
                <a:cs typeface="Times New Roman" pitchFamily="18" charset="0"/>
              </a:rPr>
              <a:t>моря.</a:t>
            </a:r>
          </a:p>
          <a:p>
            <a:r>
              <a:rPr lang="ru-RU" b="1" i="1" dirty="0" smtClean="0">
                <a:latin typeface="Times New Roman" pitchFamily="18" charset="0"/>
                <a:cs typeface="Times New Roman" pitchFamily="18" charset="0"/>
              </a:rPr>
              <a:t>Площадь бассейна Оби составляет 2990 тыс. км².</a:t>
            </a:r>
          </a:p>
          <a:p>
            <a:r>
              <a:rPr lang="ru-RU" b="1" i="1" dirty="0" smtClean="0">
                <a:latin typeface="Times New Roman" pitchFamily="18" charset="0"/>
                <a:cs typeface="Times New Roman" pitchFamily="18" charset="0"/>
              </a:rPr>
              <a:t> По этому показателю река занимает первое место</a:t>
            </a:r>
          </a:p>
          <a:p>
            <a:r>
              <a:rPr lang="ru-RU" b="1" i="1" dirty="0" smtClean="0">
                <a:latin typeface="Times New Roman" pitchFamily="18" charset="0"/>
                <a:cs typeface="Times New Roman" pitchFamily="18" charset="0"/>
              </a:rPr>
              <a:t> в России. Обь также является третьей по</a:t>
            </a:r>
          </a:p>
          <a:p>
            <a:r>
              <a:rPr lang="ru-RU" b="1" i="1" dirty="0" smtClean="0">
                <a:latin typeface="Times New Roman" pitchFamily="18" charset="0"/>
                <a:cs typeface="Times New Roman" pitchFamily="18" charset="0"/>
              </a:rPr>
              <a:t> водоносности рекой России (после Енисея и Лены).</a:t>
            </a:r>
          </a:p>
          <a:p>
            <a:r>
              <a:rPr lang="ru-RU" b="1" i="1" dirty="0" smtClean="0">
                <a:latin typeface="Times New Roman" pitchFamily="18" charset="0"/>
                <a:cs typeface="Times New Roman" pitchFamily="18" charset="0"/>
              </a:rPr>
              <a:t>В южной части Оби находится Новосибирское водохранилище, образованное дамбой Новосибирской ГЭС.</a:t>
            </a:r>
            <a:endParaRPr lang="ru-RU" b="1" i="1" dirty="0">
              <a:latin typeface="Times New Roman" pitchFamily="18" charset="0"/>
              <a:cs typeface="Times New Roman" pitchFamily="18" charset="0"/>
            </a:endParaRPr>
          </a:p>
        </p:txBody>
      </p:sp>
      <p:pic>
        <p:nvPicPr>
          <p:cNvPr id="7170" name="Picture 2" descr="O:\Гидрология\250px-Morenovosi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718" y="1857364"/>
            <a:ext cx="3175000" cy="2387600"/>
          </a:xfrm>
          <a:prstGeom prst="rect">
            <a:avLst/>
          </a:prstGeom>
          <a:noFill/>
        </p:spPr>
      </p:pic>
      <p:sp>
        <p:nvSpPr>
          <p:cNvPr id="4" name="Стрелка вправо 3">
            <a:hlinkClick r:id="rId3" action="ppaction://hlinksldjump"/>
          </p:cNvPr>
          <p:cNvSpPr/>
          <p:nvPr/>
        </p:nvSpPr>
        <p:spPr>
          <a:xfrm>
            <a:off x="8215338" y="6286520"/>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86644" y="6215082"/>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715007" y="6286520"/>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215074" y="6215082"/>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1142984"/>
            <a:ext cx="5500710" cy="4524315"/>
          </a:xfrm>
          <a:prstGeom prst="rect">
            <a:avLst/>
          </a:prstGeom>
        </p:spPr>
        <p:txBody>
          <a:bodyPr wrap="square">
            <a:spAutoFit/>
          </a:bodyPr>
          <a:lstStyle/>
          <a:p>
            <a:r>
              <a:rPr lang="ru-RU" b="1" i="1" dirty="0" smtClean="0">
                <a:latin typeface="Times New Roman" pitchFamily="18" charset="0"/>
                <a:cs typeface="Times New Roman" pitchFamily="18" charset="0"/>
              </a:rPr>
              <a:t>Питание реки преимущественно снеговое. За период весенне-летнего половодья река проносит основную часть годового стока. В верхнем течении половодье — с начала апреля, в среднем — со второй половины апреля, а в нижнем — с конца апреля — начала мая. Подъём уровней начинается ещё при ледоставе; при вскрытии реки в результате заторов — интенсивные кратковременные подъёмы уровней. Из-за этого у некоторых притоков возможно обращение направления течения. В верхнем течении половодье заканчивается в июле, летняя межень неустойчива, в сентябре — октябре дождевой паводок. В среднем и нижнем течении спад половодья с наслаивающимися дождевыми паводками продолжается до ледостава.</a:t>
            </a:r>
            <a:endParaRPr lang="ru-RU" b="1" i="1" dirty="0">
              <a:latin typeface="Times New Roman" pitchFamily="18" charset="0"/>
              <a:cs typeface="Times New Roman" pitchFamily="18" charset="0"/>
            </a:endParaRPr>
          </a:p>
        </p:txBody>
      </p:sp>
      <p:pic>
        <p:nvPicPr>
          <p:cNvPr id="6146" name="Picture 2" descr="O:\Гидрология\250px-Ob_river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2000240"/>
            <a:ext cx="3175000" cy="2387600"/>
          </a:xfrm>
          <a:prstGeom prst="rect">
            <a:avLst/>
          </a:prstGeom>
          <a:noFill/>
        </p:spPr>
      </p:pic>
      <p:sp>
        <p:nvSpPr>
          <p:cNvPr id="6" name="Стрелка влево 5">
            <a:hlinkClick r:id="rId3" action="ppaction://hlinksldjump"/>
          </p:cNvPr>
          <p:cNvSpPr/>
          <p:nvPr/>
        </p:nvSpPr>
        <p:spPr>
          <a:xfrm>
            <a:off x="5143503"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643570"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
        <p:nvSpPr>
          <p:cNvPr id="8" name="Овал 7">
            <a:hlinkClick r:id="rId4" action="ppaction://hlinksldjump"/>
          </p:cNvPr>
          <p:cNvSpPr/>
          <p:nvPr/>
        </p:nvSpPr>
        <p:spPr>
          <a:xfrm>
            <a:off x="7000892" y="6215082"/>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358082" y="6143644"/>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рекам</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428604"/>
            <a:ext cx="3786214"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Амур</a:t>
            </a:r>
            <a:endParaRPr lang="ru-RU" sz="3600" b="1" dirty="0">
              <a:solidFill>
                <a:schemeClr val="tx2">
                  <a:lumMod val="75000"/>
                </a:schemeClr>
              </a:solidFill>
              <a:latin typeface="Times New Roman" pitchFamily="18" charset="0"/>
              <a:cs typeface="Times New Roman" pitchFamily="18" charset="0"/>
            </a:endParaRPr>
          </a:p>
        </p:txBody>
      </p:sp>
      <p:pic>
        <p:nvPicPr>
          <p:cNvPr id="12291" name="Picture 3" descr="O:\Гидрология\амурр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298"/>
            <a:ext cx="4357686" cy="2928958"/>
          </a:xfrm>
          <a:prstGeom prst="rect">
            <a:avLst/>
          </a:prstGeom>
          <a:noFill/>
        </p:spPr>
      </p:pic>
      <p:sp>
        <p:nvSpPr>
          <p:cNvPr id="4" name="TextBox 3"/>
          <p:cNvSpPr txBox="1"/>
          <p:nvPr/>
        </p:nvSpPr>
        <p:spPr>
          <a:xfrm rot="19111594">
            <a:off x="3138919" y="2408197"/>
            <a:ext cx="928694" cy="338554"/>
          </a:xfrm>
          <a:prstGeom prst="rect">
            <a:avLst/>
          </a:prstGeom>
          <a:noFill/>
        </p:spPr>
        <p:txBody>
          <a:bodyPr wrap="square" rtlCol="0">
            <a:spAutoFit/>
          </a:bodyPr>
          <a:lstStyle/>
          <a:p>
            <a:r>
              <a:rPr lang="ru-RU" sz="1600" b="1" dirty="0" smtClean="0"/>
              <a:t>Амур</a:t>
            </a:r>
            <a:endParaRPr lang="ru-RU" sz="1600" b="1" dirty="0"/>
          </a:p>
        </p:txBody>
      </p:sp>
      <p:sp>
        <p:nvSpPr>
          <p:cNvPr id="5" name="TextBox 4"/>
          <p:cNvSpPr txBox="1"/>
          <p:nvPr/>
        </p:nvSpPr>
        <p:spPr>
          <a:xfrm rot="19307686">
            <a:off x="2779898" y="2164234"/>
            <a:ext cx="857256" cy="276999"/>
          </a:xfrm>
          <a:prstGeom prst="rect">
            <a:avLst/>
          </a:prstGeom>
          <a:noFill/>
        </p:spPr>
        <p:txBody>
          <a:bodyPr wrap="square" rtlCol="0">
            <a:spAutoFit/>
          </a:bodyPr>
          <a:lstStyle/>
          <a:p>
            <a:r>
              <a:rPr lang="ru-RU" sz="1200" b="1" dirty="0" smtClean="0"/>
              <a:t>Бурея</a:t>
            </a:r>
            <a:endParaRPr lang="ru-RU" sz="1200" b="1" dirty="0"/>
          </a:p>
        </p:txBody>
      </p:sp>
      <p:sp>
        <p:nvSpPr>
          <p:cNvPr id="6" name="TextBox 5"/>
          <p:cNvSpPr txBox="1"/>
          <p:nvPr/>
        </p:nvSpPr>
        <p:spPr>
          <a:xfrm rot="3683183">
            <a:off x="2491591" y="1869601"/>
            <a:ext cx="500066" cy="276999"/>
          </a:xfrm>
          <a:prstGeom prst="rect">
            <a:avLst/>
          </a:prstGeom>
          <a:noFill/>
        </p:spPr>
        <p:txBody>
          <a:bodyPr wrap="square" rtlCol="0">
            <a:spAutoFit/>
          </a:bodyPr>
          <a:lstStyle/>
          <a:p>
            <a:r>
              <a:rPr lang="ru-RU" sz="1200" b="1" dirty="0" smtClean="0"/>
              <a:t>Зея</a:t>
            </a:r>
            <a:endParaRPr lang="ru-RU" sz="1200" b="1" dirty="0"/>
          </a:p>
        </p:txBody>
      </p:sp>
      <p:sp>
        <p:nvSpPr>
          <p:cNvPr id="7" name="TextBox 6"/>
          <p:cNvSpPr txBox="1"/>
          <p:nvPr/>
        </p:nvSpPr>
        <p:spPr>
          <a:xfrm>
            <a:off x="1785918" y="2786058"/>
            <a:ext cx="928694" cy="369332"/>
          </a:xfrm>
          <a:prstGeom prst="rect">
            <a:avLst/>
          </a:prstGeom>
          <a:noFill/>
        </p:spPr>
        <p:txBody>
          <a:bodyPr wrap="square" rtlCol="0">
            <a:spAutoFit/>
          </a:bodyPr>
          <a:lstStyle/>
          <a:p>
            <a:r>
              <a:rPr lang="ru-RU" b="1" dirty="0" smtClean="0">
                <a:solidFill>
                  <a:srgbClr val="FF0000"/>
                </a:solidFill>
              </a:rPr>
              <a:t>Китай</a:t>
            </a:r>
            <a:endParaRPr lang="ru-RU" b="1" dirty="0">
              <a:solidFill>
                <a:srgbClr val="FF0000"/>
              </a:solidFill>
            </a:endParaRPr>
          </a:p>
        </p:txBody>
      </p:sp>
      <p:sp>
        <p:nvSpPr>
          <p:cNvPr id="8" name="TextBox 7"/>
          <p:cNvSpPr txBox="1"/>
          <p:nvPr/>
        </p:nvSpPr>
        <p:spPr>
          <a:xfrm>
            <a:off x="142876" y="2916792"/>
            <a:ext cx="1214414" cy="369332"/>
          </a:xfrm>
          <a:prstGeom prst="rect">
            <a:avLst/>
          </a:prstGeom>
          <a:noFill/>
        </p:spPr>
        <p:txBody>
          <a:bodyPr wrap="square" rtlCol="0">
            <a:spAutoFit/>
          </a:bodyPr>
          <a:lstStyle/>
          <a:p>
            <a:r>
              <a:rPr lang="ru-RU" b="1" dirty="0" smtClean="0">
                <a:solidFill>
                  <a:srgbClr val="FF0000"/>
                </a:solidFill>
              </a:rPr>
              <a:t>Монголия</a:t>
            </a:r>
            <a:endParaRPr lang="ru-RU" b="1" dirty="0">
              <a:solidFill>
                <a:srgbClr val="FF0000"/>
              </a:solidFill>
            </a:endParaRPr>
          </a:p>
        </p:txBody>
      </p:sp>
      <p:sp>
        <p:nvSpPr>
          <p:cNvPr id="9" name="TextBox 8"/>
          <p:cNvSpPr txBox="1"/>
          <p:nvPr/>
        </p:nvSpPr>
        <p:spPr>
          <a:xfrm>
            <a:off x="357158" y="1500174"/>
            <a:ext cx="1000132" cy="369332"/>
          </a:xfrm>
          <a:prstGeom prst="rect">
            <a:avLst/>
          </a:prstGeom>
          <a:noFill/>
        </p:spPr>
        <p:txBody>
          <a:bodyPr wrap="square" rtlCol="0">
            <a:spAutoFit/>
          </a:bodyPr>
          <a:lstStyle/>
          <a:p>
            <a:r>
              <a:rPr lang="ru-RU" b="1" dirty="0" smtClean="0">
                <a:solidFill>
                  <a:srgbClr val="FF0000"/>
                </a:solidFill>
              </a:rPr>
              <a:t>Россия</a:t>
            </a:r>
            <a:endParaRPr lang="ru-RU" b="1" dirty="0">
              <a:solidFill>
                <a:srgbClr val="FF0000"/>
              </a:solidFill>
            </a:endParaRPr>
          </a:p>
        </p:txBody>
      </p:sp>
      <p:sp>
        <p:nvSpPr>
          <p:cNvPr id="10" name="TextBox 9"/>
          <p:cNvSpPr txBox="1"/>
          <p:nvPr/>
        </p:nvSpPr>
        <p:spPr>
          <a:xfrm rot="19059551">
            <a:off x="1186574" y="2062555"/>
            <a:ext cx="928694" cy="276999"/>
          </a:xfrm>
          <a:prstGeom prst="rect">
            <a:avLst/>
          </a:prstGeom>
          <a:noFill/>
        </p:spPr>
        <p:txBody>
          <a:bodyPr wrap="square" rtlCol="0">
            <a:spAutoFit/>
          </a:bodyPr>
          <a:lstStyle/>
          <a:p>
            <a:r>
              <a:rPr lang="ru-RU" sz="1200" b="1" dirty="0" smtClean="0"/>
              <a:t>Аргунь</a:t>
            </a:r>
            <a:endParaRPr lang="ru-RU" sz="1200" b="1" dirty="0"/>
          </a:p>
        </p:txBody>
      </p:sp>
      <p:sp>
        <p:nvSpPr>
          <p:cNvPr id="11" name="TextBox 10"/>
          <p:cNvSpPr txBox="1"/>
          <p:nvPr/>
        </p:nvSpPr>
        <p:spPr>
          <a:xfrm rot="20668804">
            <a:off x="1092968" y="1824128"/>
            <a:ext cx="857256" cy="276999"/>
          </a:xfrm>
          <a:prstGeom prst="rect">
            <a:avLst/>
          </a:prstGeom>
          <a:noFill/>
        </p:spPr>
        <p:txBody>
          <a:bodyPr wrap="square" rtlCol="0">
            <a:spAutoFit/>
          </a:bodyPr>
          <a:lstStyle/>
          <a:p>
            <a:r>
              <a:rPr lang="ru-RU" sz="1200" b="1" dirty="0" smtClean="0"/>
              <a:t>Шилка</a:t>
            </a:r>
            <a:endParaRPr lang="ru-RU" sz="1200" b="1" dirty="0"/>
          </a:p>
        </p:txBody>
      </p:sp>
      <p:sp>
        <p:nvSpPr>
          <p:cNvPr id="12" name="TextBox 11"/>
          <p:cNvSpPr txBox="1"/>
          <p:nvPr/>
        </p:nvSpPr>
        <p:spPr>
          <a:xfrm rot="20925200">
            <a:off x="692823" y="2170235"/>
            <a:ext cx="571504" cy="276999"/>
          </a:xfrm>
          <a:prstGeom prst="rect">
            <a:avLst/>
          </a:prstGeom>
          <a:noFill/>
        </p:spPr>
        <p:txBody>
          <a:bodyPr wrap="square" rtlCol="0">
            <a:spAutoFit/>
          </a:bodyPr>
          <a:lstStyle/>
          <a:p>
            <a:r>
              <a:rPr lang="ru-RU" sz="1200" b="1" dirty="0" smtClean="0"/>
              <a:t>Онон</a:t>
            </a:r>
            <a:endParaRPr lang="ru-RU" sz="1200" b="1" dirty="0"/>
          </a:p>
        </p:txBody>
      </p:sp>
      <p:sp>
        <p:nvSpPr>
          <p:cNvPr id="13" name="TextBox 12"/>
          <p:cNvSpPr txBox="1"/>
          <p:nvPr/>
        </p:nvSpPr>
        <p:spPr>
          <a:xfrm rot="19414098">
            <a:off x="3491931" y="1898236"/>
            <a:ext cx="928694" cy="276999"/>
          </a:xfrm>
          <a:prstGeom prst="rect">
            <a:avLst/>
          </a:prstGeom>
          <a:noFill/>
        </p:spPr>
        <p:txBody>
          <a:bodyPr wrap="square" rtlCol="0">
            <a:spAutoFit/>
          </a:bodyPr>
          <a:lstStyle/>
          <a:p>
            <a:r>
              <a:rPr lang="ru-RU" sz="1200" b="1" dirty="0" smtClean="0"/>
              <a:t>Амгунь</a:t>
            </a:r>
            <a:endParaRPr lang="ru-RU" sz="1200" b="1" dirty="0"/>
          </a:p>
        </p:txBody>
      </p:sp>
      <p:sp>
        <p:nvSpPr>
          <p:cNvPr id="14" name="TextBox 13"/>
          <p:cNvSpPr txBox="1"/>
          <p:nvPr/>
        </p:nvSpPr>
        <p:spPr>
          <a:xfrm rot="18224704">
            <a:off x="2893249" y="3012064"/>
            <a:ext cx="1000132" cy="276999"/>
          </a:xfrm>
          <a:prstGeom prst="rect">
            <a:avLst/>
          </a:prstGeom>
          <a:noFill/>
        </p:spPr>
        <p:txBody>
          <a:bodyPr wrap="square" rtlCol="0">
            <a:spAutoFit/>
          </a:bodyPr>
          <a:lstStyle/>
          <a:p>
            <a:r>
              <a:rPr lang="ru-RU" sz="1200" b="1" dirty="0" smtClean="0"/>
              <a:t>Уссури</a:t>
            </a:r>
            <a:endParaRPr lang="ru-RU" sz="1200" b="1" dirty="0"/>
          </a:p>
        </p:txBody>
      </p:sp>
      <p:sp>
        <p:nvSpPr>
          <p:cNvPr id="15" name="TextBox 14"/>
          <p:cNvSpPr txBox="1"/>
          <p:nvPr/>
        </p:nvSpPr>
        <p:spPr>
          <a:xfrm rot="19693909">
            <a:off x="2426861" y="3052349"/>
            <a:ext cx="1000132" cy="276999"/>
          </a:xfrm>
          <a:prstGeom prst="rect">
            <a:avLst/>
          </a:prstGeom>
          <a:noFill/>
        </p:spPr>
        <p:txBody>
          <a:bodyPr wrap="square" rtlCol="0">
            <a:spAutoFit/>
          </a:bodyPr>
          <a:lstStyle/>
          <a:p>
            <a:r>
              <a:rPr lang="ru-RU" sz="1200" b="1" dirty="0" smtClean="0"/>
              <a:t>Сунгари</a:t>
            </a:r>
            <a:endParaRPr lang="ru-RU" sz="1200" b="1" dirty="0"/>
          </a:p>
        </p:txBody>
      </p:sp>
      <p:sp>
        <p:nvSpPr>
          <p:cNvPr id="18" name="Прямоугольник 17"/>
          <p:cNvSpPr/>
          <p:nvPr/>
        </p:nvSpPr>
        <p:spPr>
          <a:xfrm>
            <a:off x="2500282" y="928670"/>
            <a:ext cx="6643718" cy="5632311"/>
          </a:xfrm>
          <a:prstGeom prst="rect">
            <a:avLst/>
          </a:prstGeom>
        </p:spPr>
        <p:txBody>
          <a:bodyPr wrap="square">
            <a:spAutoFit/>
          </a:bodyPr>
          <a:lstStyle/>
          <a:p>
            <a:r>
              <a:rPr lang="ru-RU" b="1" i="1" dirty="0" smtClean="0">
                <a:latin typeface="Times New Roman" pitchFamily="18" charset="0"/>
                <a:cs typeface="Times New Roman" pitchFamily="18" charset="0"/>
              </a:rPr>
              <a:t>		Амур – великая дальневосточная река. </a:t>
            </a:r>
          </a:p>
          <a:p>
            <a:r>
              <a:rPr lang="ru-RU" b="1" i="1" dirty="0" smtClean="0">
                <a:latin typeface="Times New Roman" pitchFamily="18" charset="0"/>
                <a:cs typeface="Times New Roman" pitchFamily="18" charset="0"/>
              </a:rPr>
              <a:t>		В общемировом рейтинге рек она занимает 			девятое место по протяженности, 4444 км 		и десятое – по площади бассейна, 1,85 млн. 			кв. км. Образуется в результате слияния рек 		Шилка и Аргунь на территории Читинской 		области. Наиболее крупные водные объекты 		бассейна - реки Зея, Бурея, Сунгари, Уссури, 			Амгунь, озеро </a:t>
            </a:r>
            <a:r>
              <a:rPr lang="ru-RU" b="1" i="1" dirty="0" err="1" smtClean="0">
                <a:latin typeface="Times New Roman" pitchFamily="18" charset="0"/>
                <a:cs typeface="Times New Roman" pitchFamily="18" charset="0"/>
              </a:rPr>
              <a:t>Ханка</a:t>
            </a:r>
            <a:r>
              <a:rPr lang="ru-RU" b="1" i="1" dirty="0" smtClean="0">
                <a:latin typeface="Times New Roman" pitchFamily="18" charset="0"/>
                <a:cs typeface="Times New Roman" pitchFamily="18" charset="0"/>
              </a:rPr>
              <a:t>.</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Пространственно бассейн располагается на 		территории трех государств – России (53 % площади бассейна), Китая, Монголии (47 %). С этой точки зрения Амур имеет трансграничное и международное значение. В бассейне р. Амур на территории России, Китая и Монголии проживает свыше 75 млн. человек, более 90 % населения приходится на долю КНР. Это предопределяет сложности в установлении согласованного режима охраны и использования водных, биологических и иных ресурсов, не говоря о проектах хозяйственного развития.</a:t>
            </a:r>
            <a:endParaRPr lang="ru-RU" b="1" i="1" dirty="0">
              <a:latin typeface="Times New Roman" pitchFamily="18" charset="0"/>
              <a:cs typeface="Times New Roman" pitchFamily="18" charset="0"/>
            </a:endParaRPr>
          </a:p>
        </p:txBody>
      </p:sp>
      <p:pic>
        <p:nvPicPr>
          <p:cNvPr id="2050" name="Picture 2" descr="O:\Гидрология\poezd1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4418441"/>
            <a:ext cx="2490772" cy="1868079"/>
          </a:xfrm>
          <a:prstGeom prst="rect">
            <a:avLst/>
          </a:prstGeom>
          <a:noFill/>
        </p:spPr>
      </p:pic>
      <p:sp>
        <p:nvSpPr>
          <p:cNvPr id="22" name="Стрелка влево 21">
            <a:hlinkClick r:id="rId4" action="ppaction://hlinksldjump"/>
          </p:cNvPr>
          <p:cNvSpPr/>
          <p:nvPr/>
        </p:nvSpPr>
        <p:spPr>
          <a:xfrm>
            <a:off x="7358082" y="631503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7858149" y="624360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428604"/>
            <a:ext cx="3357586"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Колыма</a:t>
            </a:r>
            <a:endParaRPr lang="ru-RU" sz="3600" b="1" dirty="0">
              <a:solidFill>
                <a:schemeClr val="tx2">
                  <a:lumMod val="75000"/>
                </a:schemeClr>
              </a:solidFill>
              <a:latin typeface="Times New Roman" pitchFamily="18" charset="0"/>
              <a:cs typeface="Times New Roman" pitchFamily="18" charset="0"/>
            </a:endParaRPr>
          </a:p>
        </p:txBody>
      </p:sp>
      <p:pic>
        <p:nvPicPr>
          <p:cNvPr id="13315" name="Picture 3" descr="O:\Гидрология\колымад.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298"/>
            <a:ext cx="4000496" cy="2912361"/>
          </a:xfrm>
          <a:prstGeom prst="rect">
            <a:avLst/>
          </a:prstGeom>
          <a:noFill/>
        </p:spPr>
      </p:pic>
      <p:sp>
        <p:nvSpPr>
          <p:cNvPr id="4" name="TextBox 3"/>
          <p:cNvSpPr txBox="1"/>
          <p:nvPr/>
        </p:nvSpPr>
        <p:spPr>
          <a:xfrm rot="19446281">
            <a:off x="1232498" y="2010310"/>
            <a:ext cx="1357322" cy="338554"/>
          </a:xfrm>
          <a:prstGeom prst="rect">
            <a:avLst/>
          </a:prstGeom>
          <a:noFill/>
        </p:spPr>
        <p:txBody>
          <a:bodyPr wrap="square" rtlCol="0">
            <a:spAutoFit/>
          </a:bodyPr>
          <a:lstStyle/>
          <a:p>
            <a:r>
              <a:rPr lang="ru-RU" sz="1600" b="1" dirty="0" smtClean="0"/>
              <a:t>Колыма</a:t>
            </a:r>
            <a:endParaRPr lang="ru-RU" sz="1600" b="1" dirty="0"/>
          </a:p>
        </p:txBody>
      </p:sp>
      <p:sp>
        <p:nvSpPr>
          <p:cNvPr id="5" name="TextBox 4"/>
          <p:cNvSpPr txBox="1"/>
          <p:nvPr/>
        </p:nvSpPr>
        <p:spPr>
          <a:xfrm rot="4147421">
            <a:off x="2146710" y="2226188"/>
            <a:ext cx="857256" cy="276999"/>
          </a:xfrm>
          <a:prstGeom prst="rect">
            <a:avLst/>
          </a:prstGeom>
          <a:noFill/>
        </p:spPr>
        <p:txBody>
          <a:bodyPr wrap="square" rtlCol="0">
            <a:spAutoFit/>
          </a:bodyPr>
          <a:lstStyle/>
          <a:p>
            <a:r>
              <a:rPr lang="ru-RU" sz="1200" b="1" dirty="0" smtClean="0"/>
              <a:t>Омолон</a:t>
            </a:r>
            <a:endParaRPr lang="ru-RU" sz="1200" b="1" dirty="0"/>
          </a:p>
        </p:txBody>
      </p:sp>
      <p:sp>
        <p:nvSpPr>
          <p:cNvPr id="6" name="TextBox 5"/>
          <p:cNvSpPr txBox="1"/>
          <p:nvPr/>
        </p:nvSpPr>
        <p:spPr>
          <a:xfrm rot="301665">
            <a:off x="2847136" y="1825955"/>
            <a:ext cx="928694" cy="276999"/>
          </a:xfrm>
          <a:prstGeom prst="rect">
            <a:avLst/>
          </a:prstGeom>
          <a:noFill/>
        </p:spPr>
        <p:txBody>
          <a:bodyPr wrap="square" rtlCol="0">
            <a:spAutoFit/>
          </a:bodyPr>
          <a:lstStyle/>
          <a:p>
            <a:r>
              <a:rPr lang="ru-RU" sz="1200" b="1" dirty="0" smtClean="0"/>
              <a:t>Мал. Анюй</a:t>
            </a:r>
            <a:endParaRPr lang="ru-RU" sz="1200" b="1" dirty="0"/>
          </a:p>
        </p:txBody>
      </p:sp>
      <p:sp>
        <p:nvSpPr>
          <p:cNvPr id="7" name="TextBox 6"/>
          <p:cNvSpPr txBox="1"/>
          <p:nvPr/>
        </p:nvSpPr>
        <p:spPr>
          <a:xfrm rot="300432">
            <a:off x="2847308" y="2186234"/>
            <a:ext cx="1000132" cy="276999"/>
          </a:xfrm>
          <a:prstGeom prst="rect">
            <a:avLst/>
          </a:prstGeom>
          <a:noFill/>
        </p:spPr>
        <p:txBody>
          <a:bodyPr wrap="square" rtlCol="0">
            <a:spAutoFit/>
          </a:bodyPr>
          <a:lstStyle/>
          <a:p>
            <a:r>
              <a:rPr lang="ru-RU" sz="1200" b="1" dirty="0" smtClean="0"/>
              <a:t>Бол. Анюй</a:t>
            </a:r>
            <a:endParaRPr lang="ru-RU" sz="1200" b="1" dirty="0"/>
          </a:p>
        </p:txBody>
      </p:sp>
      <p:sp>
        <p:nvSpPr>
          <p:cNvPr id="8" name="TextBox 7"/>
          <p:cNvSpPr txBox="1"/>
          <p:nvPr/>
        </p:nvSpPr>
        <p:spPr>
          <a:xfrm rot="2869810">
            <a:off x="1499818" y="2968290"/>
            <a:ext cx="1000132" cy="276999"/>
          </a:xfrm>
          <a:prstGeom prst="rect">
            <a:avLst/>
          </a:prstGeom>
          <a:noFill/>
        </p:spPr>
        <p:txBody>
          <a:bodyPr wrap="square" rtlCol="0">
            <a:spAutoFit/>
          </a:bodyPr>
          <a:lstStyle/>
          <a:p>
            <a:r>
              <a:rPr lang="ru-RU" sz="1200" b="1" dirty="0" smtClean="0"/>
              <a:t>Коркодон</a:t>
            </a:r>
            <a:endParaRPr lang="ru-RU" sz="1200" b="1" dirty="0"/>
          </a:p>
        </p:txBody>
      </p:sp>
      <p:sp>
        <p:nvSpPr>
          <p:cNvPr id="9" name="Прямоугольник 8"/>
          <p:cNvSpPr/>
          <p:nvPr/>
        </p:nvSpPr>
        <p:spPr>
          <a:xfrm>
            <a:off x="4000496" y="857232"/>
            <a:ext cx="5143504" cy="5355312"/>
          </a:xfrm>
          <a:prstGeom prst="rect">
            <a:avLst/>
          </a:prstGeom>
        </p:spPr>
        <p:txBody>
          <a:bodyPr wrap="square">
            <a:spAutoFit/>
          </a:bodyPr>
          <a:lstStyle/>
          <a:p>
            <a:r>
              <a:rPr lang="ru-RU" b="1" i="1" dirty="0" smtClean="0">
                <a:latin typeface="Times New Roman" pitchFamily="18" charset="0"/>
                <a:cs typeface="Times New Roman" pitchFamily="18" charset="0"/>
              </a:rPr>
              <a:t>Колыма — река в Магаданской области и Якутии, впадает в Колымский залив </a:t>
            </a:r>
            <a:r>
              <a:rPr lang="ru-RU" b="1" i="1" dirty="0" err="1" smtClean="0">
                <a:latin typeface="Times New Roman" pitchFamily="18" charset="0"/>
                <a:cs typeface="Times New Roman" pitchFamily="18" charset="0"/>
              </a:rPr>
              <a:t>Восточно-Сибирского</a:t>
            </a:r>
            <a:r>
              <a:rPr lang="ru-RU" b="1" i="1" dirty="0" smtClean="0">
                <a:latin typeface="Times New Roman" pitchFamily="18" charset="0"/>
                <a:cs typeface="Times New Roman" pitchFamily="18" charset="0"/>
              </a:rPr>
              <a:t> моря. Длина реки 2129 км, из них около 1,4 тыс. км она течёт по территории Магаданской области, остальное по территории Якутии. Площадь бассейна 643 тыс. км2.</a:t>
            </a:r>
          </a:p>
          <a:p>
            <a:r>
              <a:rPr lang="ru-RU" b="1" i="1" dirty="0" smtClean="0">
                <a:latin typeface="Times New Roman" pitchFamily="18" charset="0"/>
                <a:cs typeface="Times New Roman" pitchFamily="18" charset="0"/>
              </a:rPr>
              <a:t>Колыма берет начало с северной стороны Станового хребта.</a:t>
            </a:r>
          </a:p>
          <a:p>
            <a:r>
              <a:rPr lang="ru-RU" b="1" i="1" dirty="0" smtClean="0">
                <a:latin typeface="Times New Roman" pitchFamily="18" charset="0"/>
                <a:cs typeface="Times New Roman" pitchFamily="18" charset="0"/>
              </a:rPr>
              <a:t>В Колыму вливается до 35 более или менее значительных рек, причём большинство значительных притоков впадает в Колыму с правой стороны. Правые притоки Колымы Шубина, </a:t>
            </a:r>
            <a:r>
              <a:rPr lang="ru-RU" b="1" i="1" dirty="0" err="1" smtClean="0">
                <a:latin typeface="Times New Roman" pitchFamily="18" charset="0"/>
                <a:cs typeface="Times New Roman" pitchFamily="18" charset="0"/>
              </a:rPr>
              <a:t>Хаптиха</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Лавдан</a:t>
            </a:r>
            <a:r>
              <a:rPr lang="ru-RU" b="1" i="1" dirty="0" smtClean="0">
                <a:latin typeface="Times New Roman" pitchFamily="18" charset="0"/>
                <a:cs typeface="Times New Roman" pitchFamily="18" charset="0"/>
              </a:rPr>
              <a:t>, Коркодон, Горбунова, Омолон, река Анюй, с притоком Малый Анюй, </a:t>
            </a:r>
            <a:r>
              <a:rPr lang="ru-RU" b="1" i="1" dirty="0" err="1" smtClean="0">
                <a:latin typeface="Times New Roman" pitchFamily="18" charset="0"/>
                <a:cs typeface="Times New Roman" pitchFamily="18" charset="0"/>
              </a:rPr>
              <a:t>Пантелеевка</a:t>
            </a:r>
            <a:r>
              <a:rPr lang="ru-RU" b="1" i="1" dirty="0" smtClean="0">
                <a:latin typeface="Times New Roman" pitchFamily="18" charset="0"/>
                <a:cs typeface="Times New Roman" pitchFamily="18" charset="0"/>
              </a:rPr>
              <a:t>, Сухарная и Медвежья. Между Большим и Малым </a:t>
            </a:r>
            <a:r>
              <a:rPr lang="ru-RU" b="1" i="1" dirty="0" err="1" smtClean="0">
                <a:latin typeface="Times New Roman" pitchFamily="18" charset="0"/>
                <a:cs typeface="Times New Roman" pitchFamily="18" charset="0"/>
              </a:rPr>
              <a:t>Анюями</a:t>
            </a:r>
            <a:r>
              <a:rPr lang="ru-RU" b="1" i="1" dirty="0" smtClean="0">
                <a:latin typeface="Times New Roman" pitchFamily="18" charset="0"/>
                <a:cs typeface="Times New Roman" pitchFamily="18" charset="0"/>
              </a:rPr>
              <a:t> проходит </a:t>
            </a:r>
            <a:r>
              <a:rPr lang="ru-RU" b="1" i="1" dirty="0" err="1" smtClean="0">
                <a:latin typeface="Times New Roman" pitchFamily="18" charset="0"/>
                <a:cs typeface="Times New Roman" pitchFamily="18" charset="0"/>
              </a:rPr>
              <a:t>Анюйский</a:t>
            </a:r>
            <a:r>
              <a:rPr lang="ru-RU" b="1" i="1" dirty="0" smtClean="0">
                <a:latin typeface="Times New Roman" pitchFamily="18" charset="0"/>
                <a:cs typeface="Times New Roman" pitchFamily="18" charset="0"/>
              </a:rPr>
              <a:t> горный хребет.</a:t>
            </a:r>
          </a:p>
          <a:p>
            <a:endParaRPr lang="ru-RU" dirty="0"/>
          </a:p>
        </p:txBody>
      </p:sp>
      <p:sp>
        <p:nvSpPr>
          <p:cNvPr id="11" name="Стрелка вправо 10">
            <a:hlinkClick r:id="rId3" action="ppaction://hlinksldjump"/>
          </p:cNvPr>
          <p:cNvSpPr/>
          <p:nvPr/>
        </p:nvSpPr>
        <p:spPr>
          <a:xfrm>
            <a:off x="8215338"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286644"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3" name="Стрелка влево 12">
            <a:hlinkClick r:id="rId4" action="ppaction://hlinksldjump"/>
          </p:cNvPr>
          <p:cNvSpPr/>
          <p:nvPr/>
        </p:nvSpPr>
        <p:spPr>
          <a:xfrm>
            <a:off x="5715007"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6215074"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500042"/>
            <a:ext cx="4572000" cy="5632311"/>
          </a:xfrm>
          <a:prstGeom prst="rect">
            <a:avLst/>
          </a:prstGeom>
        </p:spPr>
        <p:txBody>
          <a:bodyPr>
            <a:spAutoFit/>
          </a:bodyPr>
          <a:lstStyle/>
          <a:p>
            <a:endParaRPr lang="ru-RU" dirty="0" smtClean="0"/>
          </a:p>
          <a:p>
            <a:r>
              <a:rPr lang="ru-RU" b="1" i="1" dirty="0" smtClean="0">
                <a:latin typeface="Times New Roman" pitchFamily="18" charset="0"/>
                <a:cs typeface="Times New Roman" pitchFamily="18" charset="0"/>
              </a:rPr>
              <a:t>Долина реки Колымы на востоке ограничена отрогом Станового хребта, Колымскими горами, которые тянутся в виде невысокого хребта с юго-востока на северо-запад, между рекой Колымой и главным её правым притоком, рекой Омолон, оканчиваясь при впадении последнего в Колыму. </a:t>
            </a:r>
          </a:p>
          <a:p>
            <a:r>
              <a:rPr lang="ru-RU" b="1" i="1" dirty="0" smtClean="0">
                <a:latin typeface="Times New Roman" pitchFamily="18" charset="0"/>
                <a:cs typeface="Times New Roman" pitchFamily="18" charset="0"/>
              </a:rPr>
              <a:t>В летнее время уровень реки Колымы падает, и только в период дождей наблюдается подъём воды и образование кратковременных паводков. Температура воды в реке низкая — 10—15°, и только на спокойных участках в конце июля — начале августа достигает 20—22.</a:t>
            </a:r>
          </a:p>
          <a:p>
            <a:r>
              <a:rPr lang="ru-RU" b="1" i="1" dirty="0" smtClean="0">
                <a:latin typeface="Times New Roman" pitchFamily="18" charset="0"/>
                <a:cs typeface="Times New Roman" pitchFamily="18" charset="0"/>
              </a:rPr>
              <a:t>На реке находится Колымская ГЭС, которая обеспечивает электроэнергией большую часть области и областной центр.</a:t>
            </a:r>
            <a:endParaRPr lang="ru-RU" b="1" i="1" dirty="0">
              <a:latin typeface="Times New Roman" pitchFamily="18" charset="0"/>
              <a:cs typeface="Times New Roman" pitchFamily="18" charset="0"/>
            </a:endParaRPr>
          </a:p>
        </p:txBody>
      </p:sp>
      <p:pic>
        <p:nvPicPr>
          <p:cNvPr id="1026" name="Picture 2" descr="O:\Гидрология\колым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5794"/>
            <a:ext cx="2754923" cy="2071702"/>
          </a:xfrm>
          <a:prstGeom prst="rect">
            <a:avLst/>
          </a:prstGeom>
          <a:noFill/>
        </p:spPr>
      </p:pic>
      <p:pic>
        <p:nvPicPr>
          <p:cNvPr id="1027" name="Picture 3" descr="O:\Гидрология\foto_priroda_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3000372"/>
            <a:ext cx="2857520" cy="2142255"/>
          </a:xfrm>
          <a:prstGeom prst="rect">
            <a:avLst/>
          </a:prstGeom>
          <a:noFill/>
        </p:spPr>
      </p:pic>
      <p:sp>
        <p:nvSpPr>
          <p:cNvPr id="7" name="Стрелка влево 6">
            <a:hlinkClick r:id="rId4" action="ppaction://hlinksldjump"/>
          </p:cNvPr>
          <p:cNvSpPr/>
          <p:nvPr/>
        </p:nvSpPr>
        <p:spPr>
          <a:xfrm>
            <a:off x="6929453"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429520"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496653"/>
            <a:ext cx="364333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Лена</a:t>
            </a:r>
            <a:endParaRPr lang="ru-RU" sz="3600" b="1" dirty="0">
              <a:solidFill>
                <a:schemeClr val="tx2">
                  <a:lumMod val="75000"/>
                </a:schemeClr>
              </a:solidFill>
              <a:latin typeface="Times New Roman" pitchFamily="18" charset="0"/>
              <a:cs typeface="Times New Roman" pitchFamily="18" charset="0"/>
            </a:endParaRPr>
          </a:p>
        </p:txBody>
      </p:sp>
      <p:pic>
        <p:nvPicPr>
          <p:cNvPr id="14339" name="Picture 3" descr="O:\Гидрология\леналг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60"/>
            <a:ext cx="3667102" cy="3975139"/>
          </a:xfrm>
          <a:prstGeom prst="rect">
            <a:avLst/>
          </a:prstGeom>
          <a:noFill/>
        </p:spPr>
      </p:pic>
      <p:sp>
        <p:nvSpPr>
          <p:cNvPr id="4" name="TextBox 3"/>
          <p:cNvSpPr txBox="1"/>
          <p:nvPr/>
        </p:nvSpPr>
        <p:spPr>
          <a:xfrm rot="3833652">
            <a:off x="1669338" y="2782836"/>
            <a:ext cx="1214446" cy="338554"/>
          </a:xfrm>
          <a:prstGeom prst="rect">
            <a:avLst/>
          </a:prstGeom>
          <a:noFill/>
        </p:spPr>
        <p:txBody>
          <a:bodyPr wrap="square" rtlCol="0">
            <a:spAutoFit/>
          </a:bodyPr>
          <a:lstStyle/>
          <a:p>
            <a:r>
              <a:rPr lang="ru-RU" sz="1600" b="1" dirty="0" smtClean="0"/>
              <a:t>Лена</a:t>
            </a:r>
            <a:endParaRPr lang="ru-RU" sz="1600" b="1" dirty="0"/>
          </a:p>
        </p:txBody>
      </p:sp>
      <p:sp>
        <p:nvSpPr>
          <p:cNvPr id="5" name="TextBox 4"/>
          <p:cNvSpPr txBox="1"/>
          <p:nvPr/>
        </p:nvSpPr>
        <p:spPr>
          <a:xfrm rot="20688035">
            <a:off x="2229617" y="3640586"/>
            <a:ext cx="1214446" cy="276999"/>
          </a:xfrm>
          <a:prstGeom prst="rect">
            <a:avLst/>
          </a:prstGeom>
          <a:noFill/>
        </p:spPr>
        <p:txBody>
          <a:bodyPr wrap="square" rtlCol="0">
            <a:spAutoFit/>
          </a:bodyPr>
          <a:lstStyle/>
          <a:p>
            <a:r>
              <a:rPr lang="ru-RU" sz="1200" b="1" dirty="0" smtClean="0"/>
              <a:t>Алдан</a:t>
            </a:r>
            <a:endParaRPr lang="ru-RU" sz="1200" b="1" dirty="0"/>
          </a:p>
        </p:txBody>
      </p:sp>
      <p:sp>
        <p:nvSpPr>
          <p:cNvPr id="6" name="TextBox 5"/>
          <p:cNvSpPr txBox="1"/>
          <p:nvPr/>
        </p:nvSpPr>
        <p:spPr>
          <a:xfrm rot="20460699">
            <a:off x="833539" y="4620877"/>
            <a:ext cx="785818" cy="276999"/>
          </a:xfrm>
          <a:prstGeom prst="rect">
            <a:avLst/>
          </a:prstGeom>
          <a:noFill/>
        </p:spPr>
        <p:txBody>
          <a:bodyPr wrap="square" rtlCol="0">
            <a:spAutoFit/>
          </a:bodyPr>
          <a:lstStyle/>
          <a:p>
            <a:r>
              <a:rPr lang="ru-RU" sz="1200" b="1" dirty="0" smtClean="0"/>
              <a:t>Витим</a:t>
            </a:r>
            <a:endParaRPr lang="ru-RU" sz="1200" b="1" dirty="0"/>
          </a:p>
        </p:txBody>
      </p:sp>
      <p:sp>
        <p:nvSpPr>
          <p:cNvPr id="7" name="TextBox 6"/>
          <p:cNvSpPr txBox="1"/>
          <p:nvPr/>
        </p:nvSpPr>
        <p:spPr>
          <a:xfrm rot="16599762">
            <a:off x="1267122" y="3777874"/>
            <a:ext cx="1000132" cy="276999"/>
          </a:xfrm>
          <a:prstGeom prst="rect">
            <a:avLst/>
          </a:prstGeom>
          <a:noFill/>
        </p:spPr>
        <p:txBody>
          <a:bodyPr wrap="square" rtlCol="0">
            <a:spAutoFit/>
          </a:bodyPr>
          <a:lstStyle/>
          <a:p>
            <a:r>
              <a:rPr lang="ru-RU" sz="1200" b="1" dirty="0" smtClean="0"/>
              <a:t>Олекма</a:t>
            </a:r>
            <a:endParaRPr lang="ru-RU" sz="1200" b="1" dirty="0"/>
          </a:p>
        </p:txBody>
      </p:sp>
      <p:sp>
        <p:nvSpPr>
          <p:cNvPr id="8" name="TextBox 7"/>
          <p:cNvSpPr txBox="1"/>
          <p:nvPr/>
        </p:nvSpPr>
        <p:spPr>
          <a:xfrm rot="20809680">
            <a:off x="1447133" y="2898816"/>
            <a:ext cx="1000132" cy="276999"/>
          </a:xfrm>
          <a:prstGeom prst="rect">
            <a:avLst/>
          </a:prstGeom>
          <a:noFill/>
        </p:spPr>
        <p:txBody>
          <a:bodyPr wrap="square" rtlCol="0">
            <a:spAutoFit/>
          </a:bodyPr>
          <a:lstStyle/>
          <a:p>
            <a:r>
              <a:rPr lang="ru-RU" sz="1200" b="1" dirty="0" smtClean="0"/>
              <a:t>Вилюй</a:t>
            </a:r>
            <a:endParaRPr lang="ru-RU" sz="1200" b="1" dirty="0"/>
          </a:p>
        </p:txBody>
      </p:sp>
      <p:sp>
        <p:nvSpPr>
          <p:cNvPr id="9" name="Прямоугольник 8"/>
          <p:cNvSpPr/>
          <p:nvPr/>
        </p:nvSpPr>
        <p:spPr>
          <a:xfrm>
            <a:off x="3643290" y="785794"/>
            <a:ext cx="5500710" cy="5632311"/>
          </a:xfrm>
          <a:prstGeom prst="rect">
            <a:avLst/>
          </a:prstGeom>
        </p:spPr>
        <p:txBody>
          <a:bodyPr wrap="square">
            <a:spAutoFit/>
          </a:bodyPr>
          <a:lstStyle/>
          <a:p>
            <a:r>
              <a:rPr lang="ru-RU" b="1" i="1" dirty="0" smtClean="0">
                <a:latin typeface="Times New Roman" pitchFamily="18" charset="0"/>
                <a:cs typeface="Times New Roman" pitchFamily="18" charset="0"/>
              </a:rPr>
              <a:t>Лена — крупнейшая река Северо-Восточной Сибири, впадает в море Лаптевых. Протяжённость 4400 км (10-е место в мире), площадь бассейна 2490 тыс. км². Лена — самая длинная река в мире, полностью протекающая в зоне вечной мерзлоты.</a:t>
            </a:r>
          </a:p>
          <a:p>
            <a:r>
              <a:rPr lang="ru-RU" b="1" i="1" dirty="0" smtClean="0">
                <a:latin typeface="Times New Roman" pitchFamily="18" charset="0"/>
                <a:cs typeface="Times New Roman" pitchFamily="18" charset="0"/>
              </a:rPr>
              <a:t>Основные притоки: Витим, Олёкма, Алдан, Вилюй. В основном протекает по территории Якутии, часть </a:t>
            </a:r>
            <a:r>
              <a:rPr lang="ru-RU" b="1" i="1" dirty="0" err="1" smtClean="0">
                <a:latin typeface="Times New Roman" pitchFamily="18" charset="0"/>
                <a:cs typeface="Times New Roman" pitchFamily="18" charset="0"/>
              </a:rPr>
              <a:t>ленских</a:t>
            </a:r>
            <a:r>
              <a:rPr lang="ru-RU" b="1" i="1" dirty="0" smtClean="0">
                <a:latin typeface="Times New Roman" pitchFamily="18" charset="0"/>
                <a:cs typeface="Times New Roman" pitchFamily="18" charset="0"/>
              </a:rPr>
              <a:t> притоков относятся к Иркутской и Читинской областям и к Республики Бурятия.</a:t>
            </a:r>
          </a:p>
          <a:p>
            <a:r>
              <a:rPr lang="ru-RU" b="1" i="1" dirty="0" smtClean="0">
                <a:latin typeface="Times New Roman" pitchFamily="18" charset="0"/>
                <a:cs typeface="Times New Roman" pitchFamily="18" charset="0"/>
              </a:rPr>
              <a:t>Исток Лены находится в северо-западных склонах Байкальского хребта. Это совсем маленькое, не имеющее названия озерко, лежащее на высоте 930 м над уровнем моря в 10-12 км от Байкала. В верховьях Лена течёт среди гор по дну глубокой и узкой долины, зимой промерзает чуть ли не до дна, в сухое и жаркое лето почти пересыхает; глубина её едва доходит, да и то не везде, до полуметра. Но уже вскоре, приняв первые притоки, Лена становится сплавной рекой.</a:t>
            </a:r>
            <a:endParaRPr lang="ru-RU" b="1" i="1" dirty="0">
              <a:latin typeface="Times New Roman" pitchFamily="18" charset="0"/>
              <a:cs typeface="Times New Roman" pitchFamily="18" charset="0"/>
            </a:endParaRPr>
          </a:p>
        </p:txBody>
      </p:sp>
      <p:sp>
        <p:nvSpPr>
          <p:cNvPr id="10" name="Стрелка вправо 9">
            <a:hlinkClick r:id="rId3" action="ppaction://hlinksldjump"/>
          </p:cNvPr>
          <p:cNvSpPr/>
          <p:nvPr/>
        </p:nvSpPr>
        <p:spPr>
          <a:xfrm>
            <a:off x="8358214" y="6386476"/>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429520" y="6315038"/>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2" name="Стрелка влево 11">
            <a:hlinkClick r:id="rId4" action="ppaction://hlinksldjump"/>
          </p:cNvPr>
          <p:cNvSpPr/>
          <p:nvPr/>
        </p:nvSpPr>
        <p:spPr>
          <a:xfrm>
            <a:off x="5857883" y="6386476"/>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6357950" y="6315038"/>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425215"/>
            <a:ext cx="5214974" cy="646331"/>
          </a:xfrm>
          <a:prstGeom prst="rect">
            <a:avLst/>
          </a:prstGeom>
          <a:noFill/>
        </p:spPr>
        <p:txBody>
          <a:bodyPr wrap="square" rtlCol="0">
            <a:spAutoFit/>
          </a:bodyPr>
          <a:lstStyle/>
          <a:p>
            <a:r>
              <a:rPr lang="ru-RU" sz="3600" b="1" dirty="0" smtClean="0">
                <a:solidFill>
                  <a:srgbClr val="002060"/>
                </a:solidFill>
                <a:latin typeface="Times New Roman" pitchFamily="18" charset="0"/>
                <a:cs typeface="Times New Roman" pitchFamily="18" charset="0"/>
              </a:rPr>
              <a:t>Общая информация</a:t>
            </a:r>
            <a:endParaRPr lang="ru-RU" sz="36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357158" y="1214422"/>
            <a:ext cx="8143932" cy="4524315"/>
          </a:xfrm>
          <a:prstGeom prst="rect">
            <a:avLst/>
          </a:prstGeom>
        </p:spPr>
        <p:txBody>
          <a:bodyPr wrap="square">
            <a:spAutoFit/>
          </a:bodyPr>
          <a:lstStyle/>
          <a:p>
            <a:r>
              <a:rPr lang="ru-RU" b="1" i="1" dirty="0" smtClean="0">
                <a:solidFill>
                  <a:srgbClr val="002060"/>
                </a:solidFill>
                <a:latin typeface="Times New Roman" pitchFamily="18" charset="0"/>
                <a:cs typeface="Times New Roman" pitchFamily="18" charset="0"/>
              </a:rPr>
              <a:t>Россия</a:t>
            </a:r>
            <a:r>
              <a:rPr lang="ru-RU" b="1" i="1" dirty="0" smtClean="0">
                <a:latin typeface="Times New Roman" pitchFamily="18" charset="0"/>
                <a:cs typeface="Times New Roman" pitchFamily="18" charset="0"/>
              </a:rPr>
              <a:t> — одна из наиболее водообеспеченных стран мира. Страна обладает одними из крупнейших в мире запасами пресной воды. Поверхностные воды занимают 12,4 % территории России, при этом 84 % поверхностных вод сосредоточено к востоку от Урала; многие густозаселённые районы Европейской части России испытывают нехватку водных</a:t>
            </a:r>
          </a:p>
          <a:p>
            <a:r>
              <a:rPr lang="ru-RU" b="1" i="1" dirty="0" smtClean="0">
                <a:latin typeface="Times New Roman" pitchFamily="18" charset="0"/>
                <a:cs typeface="Times New Roman" pitchFamily="18" charset="0"/>
              </a:rPr>
              <a:t> ресурсов. В структуре водоиспользования преобладают</a:t>
            </a:r>
          </a:p>
          <a:p>
            <a:r>
              <a:rPr lang="ru-RU" b="1" i="1" dirty="0" smtClean="0">
                <a:latin typeface="Times New Roman" pitchFamily="18" charset="0"/>
                <a:cs typeface="Times New Roman" pitchFamily="18" charset="0"/>
              </a:rPr>
              <a:t> производственные нужды.  Россия занимает 1-е в мире </a:t>
            </a:r>
          </a:p>
          <a:p>
            <a:r>
              <a:rPr lang="ru-RU" b="1" i="1" dirty="0" smtClean="0">
                <a:latin typeface="Times New Roman" pitchFamily="18" charset="0"/>
                <a:cs typeface="Times New Roman" pitchFamily="18" charset="0"/>
              </a:rPr>
              <a:t>место по запасам пресных поверхностных вод: </a:t>
            </a:r>
          </a:p>
          <a:p>
            <a:r>
              <a:rPr lang="ru-RU" b="1" i="1" dirty="0" smtClean="0">
                <a:latin typeface="Times New Roman" pitchFamily="18" charset="0"/>
                <a:cs typeface="Times New Roman" pitchFamily="18" charset="0"/>
              </a:rPr>
              <a:t>среднемноголетние ресурсы речного стока России </a:t>
            </a:r>
          </a:p>
          <a:p>
            <a:r>
              <a:rPr lang="ru-RU" b="1" i="1" dirty="0" smtClean="0">
                <a:latin typeface="Times New Roman" pitchFamily="18" charset="0"/>
                <a:cs typeface="Times New Roman" pitchFamily="18" charset="0"/>
              </a:rPr>
              <a:t>составляют почти 4270 км</a:t>
            </a:r>
            <a:r>
              <a:rPr lang="ru-RU" b="1" i="1" baseline="30000" dirty="0" smtClean="0">
                <a:latin typeface="Times New Roman" pitchFamily="18" charset="0"/>
                <a:cs typeface="Times New Roman" pitchFamily="18" charset="0"/>
              </a:rPr>
              <a:t>3 </a:t>
            </a:r>
            <a:r>
              <a:rPr lang="ru-RU" b="1" i="1" dirty="0" smtClean="0">
                <a:latin typeface="Times New Roman" pitchFamily="18" charset="0"/>
                <a:cs typeface="Times New Roman" pitchFamily="18" charset="0"/>
              </a:rPr>
              <a:t> год (около 11% мирового стока,</a:t>
            </a:r>
          </a:p>
          <a:p>
            <a:r>
              <a:rPr lang="ru-RU" b="1" i="1" dirty="0" smtClean="0">
                <a:latin typeface="Times New Roman" pitchFamily="18" charset="0"/>
                <a:cs typeface="Times New Roman" pitchFamily="18" charset="0"/>
              </a:rPr>
              <a:t> 2-е место после Бразилии). Вместе с тем территориальное</a:t>
            </a:r>
          </a:p>
          <a:p>
            <a:r>
              <a:rPr lang="ru-RU" b="1" i="1" dirty="0" smtClean="0">
                <a:latin typeface="Times New Roman" pitchFamily="18" charset="0"/>
                <a:cs typeface="Times New Roman" pitchFamily="18" charset="0"/>
              </a:rPr>
              <a:t> расположение основных водных источников экономически неблагоприятно: подавляющая их часть расположена на Европейском Севере, в Сибири и на Дальнем Востоке, где проживает лишь пятая часть населения страны и сконцентрирована меньшая часть промышленного и сельскохозяйственного потенциала.</a:t>
            </a:r>
            <a:r>
              <a:rPr lang="ru-RU" b="1" i="1" dirty="0" smtClean="0">
                <a:solidFill>
                  <a:schemeClr val="bg1"/>
                </a:solidFill>
                <a:latin typeface="Times New Roman" pitchFamily="18" charset="0"/>
                <a:cs typeface="Times New Roman" pitchFamily="18" charset="0"/>
              </a:rPr>
              <a:t> </a:t>
            </a:r>
            <a:endParaRPr lang="ru-RU" b="1" i="1" dirty="0">
              <a:latin typeface="Times New Roman" pitchFamily="18" charset="0"/>
              <a:cs typeface="Times New Roman" pitchFamily="18" charset="0"/>
            </a:endParaRPr>
          </a:p>
        </p:txBody>
      </p:sp>
      <p:sp>
        <p:nvSpPr>
          <p:cNvPr id="4" name="Овал 3">
            <a:hlinkClick r:id="rId2" action="ppaction://hlinksldjump"/>
          </p:cNvPr>
          <p:cNvSpPr/>
          <p:nvPr/>
        </p:nvSpPr>
        <p:spPr>
          <a:xfrm>
            <a:off x="3500430" y="6357958"/>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hlinkClick r:id="" action="ppaction://hlinkshowjump?jump=endshow"/>
          </p:cNvPr>
          <p:cNvSpPr/>
          <p:nvPr/>
        </p:nvSpPr>
        <p:spPr>
          <a:xfrm>
            <a:off x="6572264" y="6357958"/>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786182" y="6243600"/>
            <a:ext cx="1928826"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разделу</a:t>
            </a:r>
            <a:endParaRPr lang="ru-RU" sz="2000" b="1" dirty="0">
              <a:latin typeface="Times New Roman" pitchFamily="18" charset="0"/>
              <a:cs typeface="Times New Roman" pitchFamily="18" charset="0"/>
            </a:endParaRPr>
          </a:p>
        </p:txBody>
      </p:sp>
      <p:sp>
        <p:nvSpPr>
          <p:cNvPr id="7" name="TextBox 6"/>
          <p:cNvSpPr txBox="1"/>
          <p:nvPr/>
        </p:nvSpPr>
        <p:spPr>
          <a:xfrm>
            <a:off x="6858016" y="6243600"/>
            <a:ext cx="1785950"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 главную</a:t>
            </a:r>
            <a:endParaRPr lang="ru-RU" sz="2000" b="1" dirty="0">
              <a:latin typeface="Times New Roman" pitchFamily="18" charset="0"/>
              <a:cs typeface="Times New Roman" pitchFamily="18" charset="0"/>
            </a:endParaRPr>
          </a:p>
        </p:txBody>
      </p:sp>
      <p:pic>
        <p:nvPicPr>
          <p:cNvPr id="2050" name="Picture 2" descr="O:\Гидрология\1161292800_krass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40" y="2428868"/>
            <a:ext cx="2381227" cy="1785920"/>
          </a:xfrm>
          <a:prstGeom prst="rect">
            <a:avLst/>
          </a:prstGeom>
          <a:noFill/>
        </p:spPr>
      </p:pic>
    </p:spTree>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642918"/>
            <a:ext cx="6143652" cy="5909310"/>
          </a:xfrm>
          <a:prstGeom prst="rect">
            <a:avLst/>
          </a:prstGeom>
        </p:spPr>
        <p:txBody>
          <a:bodyPr wrap="square">
            <a:spAutoFit/>
          </a:bodyPr>
          <a:lstStyle/>
          <a:p>
            <a:r>
              <a:rPr lang="ru-RU" b="1" i="1" dirty="0" smtClean="0">
                <a:latin typeface="Times New Roman" pitchFamily="18" charset="0"/>
                <a:cs typeface="Times New Roman" pitchFamily="18" charset="0"/>
              </a:rPr>
              <a:t>Берега Лены заселены очень слабо. От посёлка до посёлка на сотни километров раскинулась тайга, и только с приближением к Якутску чувствуется оживление: посёлки становятся всё чаще, по реке вверх и вниз идут моторные лодки, баржи, чаще встречаются крупные пассажирские теплоходы. Река является главной транспортной артерией Якутии, началом судоходства на Лене считается пристань </a:t>
            </a:r>
            <a:r>
              <a:rPr lang="ru-RU" b="1" i="1" dirty="0" err="1" smtClean="0">
                <a:latin typeface="Times New Roman" pitchFamily="18" charset="0"/>
                <a:cs typeface="Times New Roman" pitchFamily="18" charset="0"/>
              </a:rPr>
              <a:t>Качуга</a:t>
            </a:r>
            <a:r>
              <a:rPr lang="ru-RU" b="1" i="1" dirty="0" smtClean="0">
                <a:latin typeface="Times New Roman" pitchFamily="18" charset="0"/>
                <a:cs typeface="Times New Roman" pitchFamily="18" charset="0"/>
              </a:rPr>
              <a:t>, однако, вплоть до Осетрова по ней проходят лишь небольшие суда, и только ниже его начинается «настоящая водная дорога» к океану.</a:t>
            </a:r>
          </a:p>
          <a:p>
            <a:r>
              <a:rPr lang="ru-RU" b="1" i="1" dirty="0" smtClean="0">
                <a:latin typeface="Times New Roman" pitchFamily="18" charset="0"/>
                <a:cs typeface="Times New Roman" pitchFamily="18" charset="0"/>
              </a:rPr>
              <a:t>Основное питание Лены, так же как и почти всех её притоков, составляют талые снеговые и дождевые воды. Повсеместное распространение вечной мерзлоты мешает питанию рек грунтовыми водами. В связи с общим режимом осадков для Лены характерны весеннее половодье, несколько довольно высоких паводков летом и низкая осенне-зимняя межень. Весенний ледоход отличается большой мощью и часто сопровождается большими заторами льда. Замерзает Лена в порядке, обратном вскрытию, — от низовий к верховьям.</a:t>
            </a:r>
            <a:endParaRPr lang="ru-RU" b="1" i="1" dirty="0">
              <a:latin typeface="Times New Roman" pitchFamily="18" charset="0"/>
              <a:cs typeface="Times New Roman" pitchFamily="18" charset="0"/>
            </a:endParaRPr>
          </a:p>
        </p:txBody>
      </p:sp>
      <p:pic>
        <p:nvPicPr>
          <p:cNvPr id="3074" name="Picture 2" descr="O:\Гидрология\img_6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36" y="928670"/>
            <a:ext cx="2381250" cy="1790700"/>
          </a:xfrm>
          <a:prstGeom prst="rect">
            <a:avLst/>
          </a:prstGeom>
          <a:noFill/>
        </p:spPr>
      </p:pic>
      <p:pic>
        <p:nvPicPr>
          <p:cNvPr id="3075" name="Picture 3" descr="O:\Гидрология\2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26" y="3000372"/>
            <a:ext cx="2527536" cy="1714512"/>
          </a:xfrm>
          <a:prstGeom prst="rect">
            <a:avLst/>
          </a:prstGeom>
          <a:noFill/>
        </p:spPr>
      </p:pic>
      <p:sp>
        <p:nvSpPr>
          <p:cNvPr id="7" name="Стрелка влево 6">
            <a:hlinkClick r:id="rId4" action="ppaction://hlinksldjump"/>
          </p:cNvPr>
          <p:cNvSpPr/>
          <p:nvPr/>
        </p:nvSpPr>
        <p:spPr>
          <a:xfrm>
            <a:off x="7215205" y="6072206"/>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715272" y="6000768"/>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496653"/>
            <a:ext cx="257176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Енисей</a:t>
            </a:r>
            <a:endParaRPr lang="ru-RU" sz="3600" b="1" dirty="0">
              <a:solidFill>
                <a:schemeClr val="tx2">
                  <a:lumMod val="75000"/>
                </a:schemeClr>
              </a:solidFill>
              <a:latin typeface="Times New Roman" pitchFamily="18" charset="0"/>
              <a:cs typeface="Times New Roman" pitchFamily="18" charset="0"/>
            </a:endParaRPr>
          </a:p>
        </p:txBody>
      </p:sp>
      <p:pic>
        <p:nvPicPr>
          <p:cNvPr id="15363" name="Picture 3" descr="O:\Гидрология\Eniseyкуе.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6192"/>
            <a:ext cx="3138489" cy="5581808"/>
          </a:xfrm>
          <a:prstGeom prst="rect">
            <a:avLst/>
          </a:prstGeom>
          <a:noFill/>
        </p:spPr>
      </p:pic>
      <p:sp>
        <p:nvSpPr>
          <p:cNvPr id="4" name="TextBox 3"/>
          <p:cNvSpPr txBox="1"/>
          <p:nvPr/>
        </p:nvSpPr>
        <p:spPr>
          <a:xfrm rot="4217110">
            <a:off x="338533" y="4178396"/>
            <a:ext cx="1071570" cy="338554"/>
          </a:xfrm>
          <a:prstGeom prst="rect">
            <a:avLst/>
          </a:prstGeom>
          <a:noFill/>
        </p:spPr>
        <p:txBody>
          <a:bodyPr wrap="square" rtlCol="0">
            <a:spAutoFit/>
          </a:bodyPr>
          <a:lstStyle/>
          <a:p>
            <a:r>
              <a:rPr lang="ru-RU" sz="1600" b="1" dirty="0" smtClean="0"/>
              <a:t>Енисей</a:t>
            </a:r>
            <a:endParaRPr lang="ru-RU" sz="1600" b="1" dirty="0"/>
          </a:p>
        </p:txBody>
      </p:sp>
      <p:sp>
        <p:nvSpPr>
          <p:cNvPr id="5" name="TextBox 4"/>
          <p:cNvSpPr txBox="1"/>
          <p:nvPr/>
        </p:nvSpPr>
        <p:spPr>
          <a:xfrm rot="21043717">
            <a:off x="1054357" y="4162078"/>
            <a:ext cx="785818" cy="276999"/>
          </a:xfrm>
          <a:prstGeom prst="rect">
            <a:avLst/>
          </a:prstGeom>
          <a:noFill/>
        </p:spPr>
        <p:txBody>
          <a:bodyPr wrap="square" rtlCol="0">
            <a:spAutoFit/>
          </a:bodyPr>
          <a:lstStyle/>
          <a:p>
            <a:r>
              <a:rPr lang="ru-RU" sz="1200" b="1" dirty="0" smtClean="0"/>
              <a:t>Ангара</a:t>
            </a:r>
            <a:endParaRPr lang="ru-RU" sz="1200" b="1" dirty="0"/>
          </a:p>
        </p:txBody>
      </p:sp>
      <p:sp>
        <p:nvSpPr>
          <p:cNvPr id="6" name="TextBox 5"/>
          <p:cNvSpPr txBox="1"/>
          <p:nvPr/>
        </p:nvSpPr>
        <p:spPr>
          <a:xfrm rot="1011945">
            <a:off x="571710" y="3692485"/>
            <a:ext cx="1857388" cy="276999"/>
          </a:xfrm>
          <a:prstGeom prst="rect">
            <a:avLst/>
          </a:prstGeom>
          <a:noFill/>
        </p:spPr>
        <p:txBody>
          <a:bodyPr wrap="square" rtlCol="0">
            <a:spAutoFit/>
          </a:bodyPr>
          <a:lstStyle/>
          <a:p>
            <a:r>
              <a:rPr lang="ru-RU" sz="1200" b="1" dirty="0" smtClean="0"/>
              <a:t>Подкаменная Тунгуска</a:t>
            </a:r>
            <a:endParaRPr lang="ru-RU" sz="1200" b="1" dirty="0"/>
          </a:p>
        </p:txBody>
      </p:sp>
      <p:sp>
        <p:nvSpPr>
          <p:cNvPr id="7" name="TextBox 6"/>
          <p:cNvSpPr txBox="1"/>
          <p:nvPr/>
        </p:nvSpPr>
        <p:spPr>
          <a:xfrm rot="1391434">
            <a:off x="589084" y="3240174"/>
            <a:ext cx="1785950" cy="276999"/>
          </a:xfrm>
          <a:prstGeom prst="rect">
            <a:avLst/>
          </a:prstGeom>
          <a:noFill/>
        </p:spPr>
        <p:txBody>
          <a:bodyPr wrap="square" rtlCol="0">
            <a:spAutoFit/>
          </a:bodyPr>
          <a:lstStyle/>
          <a:p>
            <a:r>
              <a:rPr lang="ru-RU" sz="1200" b="1" dirty="0" smtClean="0"/>
              <a:t>Ниж. Тунгуска</a:t>
            </a:r>
            <a:endParaRPr lang="ru-RU" sz="1200" b="1" dirty="0"/>
          </a:p>
        </p:txBody>
      </p:sp>
      <p:sp>
        <p:nvSpPr>
          <p:cNvPr id="8" name="TextBox 7"/>
          <p:cNvSpPr txBox="1"/>
          <p:nvPr/>
        </p:nvSpPr>
        <p:spPr>
          <a:xfrm rot="18289891">
            <a:off x="1743802" y="5208839"/>
            <a:ext cx="1000132" cy="276999"/>
          </a:xfrm>
          <a:prstGeom prst="rect">
            <a:avLst/>
          </a:prstGeom>
          <a:noFill/>
        </p:spPr>
        <p:txBody>
          <a:bodyPr wrap="square" rtlCol="0">
            <a:spAutoFit/>
          </a:bodyPr>
          <a:lstStyle/>
          <a:p>
            <a:r>
              <a:rPr lang="ru-RU" sz="1200" b="1" dirty="0" smtClean="0"/>
              <a:t>Оз. Байкал</a:t>
            </a:r>
            <a:endParaRPr lang="ru-RU" sz="1200" b="1" dirty="0"/>
          </a:p>
        </p:txBody>
      </p:sp>
      <p:sp>
        <p:nvSpPr>
          <p:cNvPr id="9" name="Прямоугольник 8"/>
          <p:cNvSpPr/>
          <p:nvPr/>
        </p:nvSpPr>
        <p:spPr>
          <a:xfrm>
            <a:off x="3428992" y="1000108"/>
            <a:ext cx="5429288" cy="5078313"/>
          </a:xfrm>
          <a:prstGeom prst="rect">
            <a:avLst/>
          </a:prstGeom>
        </p:spPr>
        <p:txBody>
          <a:bodyPr wrap="square">
            <a:spAutoFit/>
          </a:bodyPr>
          <a:lstStyle/>
          <a:p>
            <a:r>
              <a:rPr lang="ru-RU" b="1" i="1" dirty="0" smtClean="0">
                <a:latin typeface="Times New Roman" pitchFamily="18" charset="0"/>
                <a:cs typeface="Times New Roman" pitchFamily="18" charset="0"/>
              </a:rPr>
              <a:t>Енисей — река в Сибири, название от </a:t>
            </a:r>
            <a:r>
              <a:rPr lang="ru-RU" b="1" i="1" dirty="0" err="1" smtClean="0">
                <a:latin typeface="Times New Roman" pitchFamily="18" charset="0"/>
                <a:cs typeface="Times New Roman" pitchFamily="18" charset="0"/>
              </a:rPr>
              <a:t>древнекиргизского</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Эне-Сай</a:t>
            </a:r>
            <a:r>
              <a:rPr lang="ru-RU" b="1" i="1" dirty="0" smtClean="0">
                <a:latin typeface="Times New Roman" pitchFamily="18" charset="0"/>
                <a:cs typeface="Times New Roman" pitchFamily="18" charset="0"/>
              </a:rPr>
              <a:t>» — мать-река, впадает в Северный Ледовитый океан.</a:t>
            </a:r>
          </a:p>
          <a:p>
            <a:r>
              <a:rPr lang="ru-RU" b="1" i="1" dirty="0" smtClean="0">
                <a:latin typeface="Times New Roman" pitchFamily="18" charset="0"/>
                <a:cs typeface="Times New Roman" pitchFamily="18" charset="0"/>
              </a:rPr>
              <a:t>Одна из крупнейших рек мира: длина реки от места слияния Большого Енисея и Малого Енисея — 3487 км, от истоков Малого Енисея — 4102 км, от истоков Большого Енисея — 4092 км, от истока Селенги — 5539 км.</a:t>
            </a:r>
          </a:p>
          <a:p>
            <a:r>
              <a:rPr lang="ru-RU" b="1" i="1" dirty="0" smtClean="0">
                <a:latin typeface="Times New Roman" pitchFamily="18" charset="0"/>
                <a:cs typeface="Times New Roman" pitchFamily="18" charset="0"/>
              </a:rPr>
              <a:t>Расход воды 19 800 м³/сек. По величине стока (624 км³) Енисей занимает 1-е место среди рек России. По площади бассейна (2 580 тыс. км²) Енисей занимает 2-е место среди рек России (после Оби) и 7-е место среди рек мира.</a:t>
            </a:r>
          </a:p>
          <a:p>
            <a:r>
              <a:rPr lang="ru-RU" b="1" i="1" dirty="0" smtClean="0">
                <a:latin typeface="Times New Roman" pitchFamily="18" charset="0"/>
                <a:cs typeface="Times New Roman" pitchFamily="18" charset="0"/>
              </a:rPr>
              <a:t>Истоком Енисея принято считать озеро Кара-Балык в Саянских горах. Отсюда под именем Большого Енисея, или </a:t>
            </a:r>
            <a:r>
              <a:rPr lang="ru-RU" b="1" i="1" dirty="0" err="1" smtClean="0">
                <a:latin typeface="Times New Roman" pitchFamily="18" charset="0"/>
                <a:cs typeface="Times New Roman" pitchFamily="18" charset="0"/>
              </a:rPr>
              <a:t>Бий-Хема</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по-тувински</a:t>
            </a:r>
            <a:r>
              <a:rPr lang="ru-RU" b="1" i="1" dirty="0" smtClean="0">
                <a:latin typeface="Times New Roman" pitchFamily="18" charset="0"/>
                <a:cs typeface="Times New Roman" pitchFamily="18" charset="0"/>
              </a:rPr>
              <a:t> - "Большая река"), он мчится через пороги и перекаты к Тувинской котловине. </a:t>
            </a:r>
            <a:endParaRPr lang="ru-RU" b="1" i="1" dirty="0">
              <a:latin typeface="Times New Roman" pitchFamily="18" charset="0"/>
              <a:cs typeface="Times New Roman" pitchFamily="18" charset="0"/>
            </a:endParaRPr>
          </a:p>
        </p:txBody>
      </p:sp>
      <p:sp>
        <p:nvSpPr>
          <p:cNvPr id="10" name="Стрелка вправо 9">
            <a:hlinkClick r:id="rId3" action="ppaction://hlinksldjump"/>
          </p:cNvPr>
          <p:cNvSpPr/>
          <p:nvPr/>
        </p:nvSpPr>
        <p:spPr>
          <a:xfrm>
            <a:off x="6929454" y="6286520"/>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000760" y="6215082"/>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2" name="Стрелка влево 11">
            <a:hlinkClick r:id="rId4" action="ppaction://hlinksldjump"/>
          </p:cNvPr>
          <p:cNvSpPr/>
          <p:nvPr/>
        </p:nvSpPr>
        <p:spPr>
          <a:xfrm>
            <a:off x="4429123" y="6286520"/>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4929190" y="6215082"/>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71480"/>
            <a:ext cx="5786478" cy="5909310"/>
          </a:xfrm>
          <a:prstGeom prst="rect">
            <a:avLst/>
          </a:prstGeom>
        </p:spPr>
        <p:txBody>
          <a:bodyPr wrap="square">
            <a:spAutoFit/>
          </a:bodyPr>
          <a:lstStyle/>
          <a:p>
            <a:r>
              <a:rPr lang="ru-RU" b="1" i="1" dirty="0" smtClean="0">
                <a:latin typeface="Times New Roman" pitchFamily="18" charset="0"/>
                <a:cs typeface="Times New Roman" pitchFamily="18" charset="0"/>
              </a:rPr>
              <a:t>Здесь, в межгорной впадине, у города Кызыла, </a:t>
            </a:r>
            <a:r>
              <a:rPr lang="ru-RU" b="1" i="1" dirty="0" err="1" smtClean="0">
                <a:latin typeface="Times New Roman" pitchFamily="18" charset="0"/>
                <a:cs typeface="Times New Roman" pitchFamily="18" charset="0"/>
              </a:rPr>
              <a:t>Бий-Хем</a:t>
            </a:r>
            <a:r>
              <a:rPr lang="ru-RU" b="1" i="1" dirty="0" smtClean="0">
                <a:latin typeface="Times New Roman" pitchFamily="18" charset="0"/>
                <a:cs typeface="Times New Roman" pitchFamily="18" charset="0"/>
              </a:rPr>
              <a:t> сливается с </a:t>
            </a:r>
            <a:r>
              <a:rPr lang="ru-RU" b="1" i="1" dirty="0" err="1" smtClean="0">
                <a:latin typeface="Times New Roman" pitchFamily="18" charset="0"/>
                <a:cs typeface="Times New Roman" pitchFamily="18" charset="0"/>
              </a:rPr>
              <a:t>Ка-Хемом</a:t>
            </a:r>
            <a:r>
              <a:rPr lang="ru-RU" b="1" i="1" dirty="0" smtClean="0">
                <a:latin typeface="Times New Roman" pitchFamily="18" charset="0"/>
                <a:cs typeface="Times New Roman" pitchFamily="18" charset="0"/>
              </a:rPr>
              <a:t> (Малым Енисеем) и образует собственно Енисей. </a:t>
            </a:r>
            <a:r>
              <a:rPr lang="ru-RU" b="1" i="1" dirty="0" err="1" smtClean="0">
                <a:latin typeface="Times New Roman" pitchFamily="18" charset="0"/>
                <a:cs typeface="Times New Roman" pitchFamily="18" charset="0"/>
              </a:rPr>
              <a:t>По-тувински</a:t>
            </a:r>
            <a:r>
              <a:rPr lang="ru-RU" b="1" i="1" dirty="0" smtClean="0">
                <a:latin typeface="Times New Roman" pitchFamily="18" charset="0"/>
                <a:cs typeface="Times New Roman" pitchFamily="18" charset="0"/>
              </a:rPr>
              <a:t> его именуют </a:t>
            </a:r>
            <a:r>
              <a:rPr lang="ru-RU" b="1" i="1" dirty="0" err="1" smtClean="0">
                <a:latin typeface="Times New Roman" pitchFamily="18" charset="0"/>
                <a:cs typeface="Times New Roman" pitchFamily="18" charset="0"/>
              </a:rPr>
              <a:t>Улуг-Хемом</a:t>
            </a:r>
            <a:r>
              <a:rPr lang="ru-RU" b="1" i="1" dirty="0" smtClean="0">
                <a:latin typeface="Times New Roman" pitchFamily="18" charset="0"/>
                <a:cs typeface="Times New Roman" pitchFamily="18" charset="0"/>
              </a:rPr>
              <a:t> - Великой рекой. Такое уважительное отношение к могучему потоку свойственно всем народам, живущим на его берегах. Эвенки, например, именовали его </a:t>
            </a:r>
            <a:r>
              <a:rPr lang="ru-RU" b="1" i="1" dirty="0" err="1" smtClean="0">
                <a:latin typeface="Times New Roman" pitchFamily="18" charset="0"/>
                <a:cs typeface="Times New Roman" pitchFamily="18" charset="0"/>
              </a:rPr>
              <a:t>Иоанесси</a:t>
            </a:r>
            <a:r>
              <a:rPr lang="ru-RU" b="1" i="1" dirty="0" smtClean="0">
                <a:latin typeface="Times New Roman" pitchFamily="18" charset="0"/>
                <a:cs typeface="Times New Roman" pitchFamily="18" charset="0"/>
              </a:rPr>
              <a:t> ("Большая вода"). У пришедших из-за Урала русских казаков это название слегка видоизменилось и стало звучать как Енисей. В таком виде оно и закрепилось в русском языке и на картах.</a:t>
            </a:r>
          </a:p>
          <a:p>
            <a:r>
              <a:rPr lang="ru-RU" b="1" i="1" dirty="0" smtClean="0">
                <a:latin typeface="Times New Roman" pitchFamily="18" charset="0"/>
                <a:cs typeface="Times New Roman" pitchFamily="18" charset="0"/>
              </a:rPr>
              <a:t>Крупнейшие притоки: Ангара, Подкаменная Тунгуска, Нижняя Тунгуска и др.</a:t>
            </a:r>
          </a:p>
          <a:p>
            <a:r>
              <a:rPr lang="ru-RU" b="1" i="1" dirty="0" smtClean="0">
                <a:latin typeface="Times New Roman" pitchFamily="18" charset="0"/>
                <a:cs typeface="Times New Roman" pitchFamily="18" charset="0"/>
              </a:rPr>
              <a:t>Города на Енисее (расположение вниз по течению): Кызыл, </a:t>
            </a:r>
            <a:r>
              <a:rPr lang="ru-RU" b="1" i="1" dirty="0" err="1" smtClean="0">
                <a:latin typeface="Times New Roman" pitchFamily="18" charset="0"/>
                <a:cs typeface="Times New Roman" pitchFamily="18" charset="0"/>
              </a:rPr>
              <a:t>Шагонар</a:t>
            </a:r>
            <a:r>
              <a:rPr lang="ru-RU" b="1" i="1" dirty="0" smtClean="0">
                <a:latin typeface="Times New Roman" pitchFamily="18" charset="0"/>
                <a:cs typeface="Times New Roman" pitchFamily="18" charset="0"/>
              </a:rPr>
              <a:t>, Саяногорск, Абакан, Дивногорск, Красноярск, </a:t>
            </a:r>
            <a:r>
              <a:rPr lang="ru-RU" b="1" i="1" dirty="0" err="1" smtClean="0">
                <a:latin typeface="Times New Roman" pitchFamily="18" charset="0"/>
                <a:cs typeface="Times New Roman" pitchFamily="18" charset="0"/>
              </a:rPr>
              <a:t>Лесосибирск</a:t>
            </a:r>
            <a:r>
              <a:rPr lang="ru-RU" b="1" i="1" dirty="0" smtClean="0">
                <a:latin typeface="Times New Roman" pitchFamily="18" charset="0"/>
                <a:cs typeface="Times New Roman" pitchFamily="18" charset="0"/>
              </a:rPr>
              <a:t>, Енисейск, </a:t>
            </a:r>
            <a:r>
              <a:rPr lang="ru-RU" b="1" i="1" dirty="0" err="1" smtClean="0">
                <a:latin typeface="Times New Roman" pitchFamily="18" charset="0"/>
                <a:cs typeface="Times New Roman" pitchFamily="18" charset="0"/>
              </a:rPr>
              <a:t>Игарка</a:t>
            </a:r>
            <a:r>
              <a:rPr lang="ru-RU" b="1" i="1" dirty="0" smtClean="0">
                <a:latin typeface="Times New Roman" pitchFamily="18" charset="0"/>
                <a:cs typeface="Times New Roman" pitchFamily="18" charset="0"/>
              </a:rPr>
              <a:t> и Дудинка.</a:t>
            </a:r>
          </a:p>
          <a:p>
            <a:r>
              <a:rPr lang="ru-RU" b="1" i="1" dirty="0" smtClean="0">
                <a:latin typeface="Times New Roman" pitchFamily="18" charset="0"/>
                <a:cs typeface="Times New Roman" pitchFamily="18" charset="0"/>
              </a:rPr>
              <a:t>Гидроэлектростанции: Красноярская ГЭС, Саяно-Шушенская ГЭС, </a:t>
            </a:r>
            <a:r>
              <a:rPr lang="ru-RU" b="1" i="1" dirty="0" err="1" smtClean="0">
                <a:latin typeface="Times New Roman" pitchFamily="18" charset="0"/>
                <a:cs typeface="Times New Roman" pitchFamily="18" charset="0"/>
              </a:rPr>
              <a:t>Майнская</a:t>
            </a:r>
            <a:r>
              <a:rPr lang="ru-RU" b="1" i="1" dirty="0" smtClean="0">
                <a:latin typeface="Times New Roman" pitchFamily="18" charset="0"/>
                <a:cs typeface="Times New Roman" pitchFamily="18" charset="0"/>
              </a:rPr>
              <a:t> ГЭС.</a:t>
            </a:r>
          </a:p>
          <a:p>
            <a:r>
              <a:rPr lang="ru-RU" b="1" i="1" dirty="0" smtClean="0">
                <a:latin typeface="Times New Roman" pitchFamily="18" charset="0"/>
                <a:cs typeface="Times New Roman" pitchFamily="18" charset="0"/>
              </a:rPr>
              <a:t>В конце XIX века был построен </a:t>
            </a:r>
            <a:r>
              <a:rPr lang="ru-RU" b="1" i="1" dirty="0" err="1" smtClean="0">
                <a:latin typeface="Times New Roman" pitchFamily="18" charset="0"/>
                <a:cs typeface="Times New Roman" pitchFamily="18" charset="0"/>
              </a:rPr>
              <a:t>Обь-Енисейский</a:t>
            </a:r>
            <a:r>
              <a:rPr lang="ru-RU" b="1" i="1" dirty="0" smtClean="0">
                <a:latin typeface="Times New Roman" pitchFamily="18" charset="0"/>
                <a:cs typeface="Times New Roman" pitchFamily="18" charset="0"/>
              </a:rPr>
              <a:t> канал, соединивший Обь с Енисеем. В настоящее время канал не используется и заброшен.</a:t>
            </a:r>
            <a:endParaRPr lang="ru-RU" b="1" i="1" dirty="0">
              <a:latin typeface="Times New Roman" pitchFamily="18" charset="0"/>
              <a:cs typeface="Times New Roman" pitchFamily="18" charset="0"/>
            </a:endParaRPr>
          </a:p>
        </p:txBody>
      </p:sp>
      <p:pic>
        <p:nvPicPr>
          <p:cNvPr id="4098" name="Picture 2" descr="O:\Гидрология\img_6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50" y="857232"/>
            <a:ext cx="2381250" cy="1790700"/>
          </a:xfrm>
          <a:prstGeom prst="rect">
            <a:avLst/>
          </a:prstGeom>
          <a:noFill/>
        </p:spPr>
      </p:pic>
      <p:pic>
        <p:nvPicPr>
          <p:cNvPr id="4099" name="Picture 3" descr="O:\Гидрология\enisey_radu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290" y="3357562"/>
            <a:ext cx="3214710" cy="2146291"/>
          </a:xfrm>
          <a:prstGeom prst="rect">
            <a:avLst/>
          </a:prstGeom>
          <a:noFill/>
        </p:spPr>
      </p:pic>
      <p:sp>
        <p:nvSpPr>
          <p:cNvPr id="7" name="Стрелка влево 6">
            <a:hlinkClick r:id="rId4" action="ppaction://hlinksldjump"/>
          </p:cNvPr>
          <p:cNvSpPr/>
          <p:nvPr/>
        </p:nvSpPr>
        <p:spPr>
          <a:xfrm>
            <a:off x="5500693"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000760"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425215"/>
            <a:ext cx="4857784"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Индигирка</a:t>
            </a:r>
            <a:endParaRPr lang="ru-RU" sz="3600" b="1" dirty="0">
              <a:solidFill>
                <a:schemeClr val="tx2">
                  <a:lumMod val="75000"/>
                </a:schemeClr>
              </a:solidFill>
              <a:latin typeface="Times New Roman" pitchFamily="18" charset="0"/>
              <a:cs typeface="Times New Roman" pitchFamily="18" charset="0"/>
            </a:endParaRPr>
          </a:p>
        </p:txBody>
      </p:sp>
      <p:pic>
        <p:nvPicPr>
          <p:cNvPr id="16387" name="Picture 3" descr="O:\Гидрология\индигирка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57298"/>
            <a:ext cx="2919693" cy="5500702"/>
          </a:xfrm>
          <a:prstGeom prst="rect">
            <a:avLst/>
          </a:prstGeom>
          <a:noFill/>
        </p:spPr>
      </p:pic>
      <p:sp>
        <p:nvSpPr>
          <p:cNvPr id="4" name="TextBox 3"/>
          <p:cNvSpPr txBox="1"/>
          <p:nvPr/>
        </p:nvSpPr>
        <p:spPr>
          <a:xfrm rot="776252">
            <a:off x="1765790" y="4488311"/>
            <a:ext cx="857256" cy="276999"/>
          </a:xfrm>
          <a:prstGeom prst="rect">
            <a:avLst/>
          </a:prstGeom>
          <a:noFill/>
        </p:spPr>
        <p:txBody>
          <a:bodyPr wrap="square" rtlCol="0">
            <a:spAutoFit/>
          </a:bodyPr>
          <a:lstStyle/>
          <a:p>
            <a:r>
              <a:rPr lang="ru-RU" sz="1200" b="1" dirty="0" smtClean="0"/>
              <a:t>Мома</a:t>
            </a:r>
            <a:endParaRPr lang="ru-RU" sz="1200" b="1" dirty="0"/>
          </a:p>
        </p:txBody>
      </p:sp>
      <p:sp>
        <p:nvSpPr>
          <p:cNvPr id="5" name="TextBox 4"/>
          <p:cNvSpPr txBox="1"/>
          <p:nvPr/>
        </p:nvSpPr>
        <p:spPr>
          <a:xfrm rot="4457171">
            <a:off x="1549903" y="3777085"/>
            <a:ext cx="1285884" cy="276999"/>
          </a:xfrm>
          <a:prstGeom prst="rect">
            <a:avLst/>
          </a:prstGeom>
          <a:noFill/>
        </p:spPr>
        <p:txBody>
          <a:bodyPr wrap="square" rtlCol="0">
            <a:spAutoFit/>
          </a:bodyPr>
          <a:lstStyle/>
          <a:p>
            <a:r>
              <a:rPr lang="ru-RU" sz="1200" b="1" dirty="0" smtClean="0"/>
              <a:t>Бадяриха</a:t>
            </a:r>
            <a:endParaRPr lang="ru-RU" sz="1200" b="1" dirty="0"/>
          </a:p>
        </p:txBody>
      </p:sp>
      <p:sp>
        <p:nvSpPr>
          <p:cNvPr id="6" name="TextBox 5"/>
          <p:cNvSpPr txBox="1"/>
          <p:nvPr/>
        </p:nvSpPr>
        <p:spPr>
          <a:xfrm rot="20250345">
            <a:off x="704840" y="3422801"/>
            <a:ext cx="1143008" cy="276999"/>
          </a:xfrm>
          <a:prstGeom prst="rect">
            <a:avLst/>
          </a:prstGeom>
          <a:noFill/>
        </p:spPr>
        <p:txBody>
          <a:bodyPr wrap="square" rtlCol="0">
            <a:spAutoFit/>
          </a:bodyPr>
          <a:lstStyle/>
          <a:p>
            <a:r>
              <a:rPr lang="ru-RU" sz="1200" b="1" dirty="0" smtClean="0"/>
              <a:t>Селеннях</a:t>
            </a:r>
            <a:endParaRPr lang="ru-RU" sz="1200" b="1" dirty="0"/>
          </a:p>
        </p:txBody>
      </p:sp>
      <p:sp>
        <p:nvSpPr>
          <p:cNvPr id="7" name="TextBox 6"/>
          <p:cNvSpPr txBox="1"/>
          <p:nvPr/>
        </p:nvSpPr>
        <p:spPr>
          <a:xfrm>
            <a:off x="1000100" y="3080563"/>
            <a:ext cx="928694" cy="276999"/>
          </a:xfrm>
          <a:prstGeom prst="rect">
            <a:avLst/>
          </a:prstGeom>
          <a:noFill/>
        </p:spPr>
        <p:txBody>
          <a:bodyPr wrap="square" rtlCol="0">
            <a:spAutoFit/>
          </a:bodyPr>
          <a:lstStyle/>
          <a:p>
            <a:r>
              <a:rPr lang="ru-RU" sz="1200" b="1" dirty="0" smtClean="0"/>
              <a:t>Уяндина</a:t>
            </a:r>
            <a:endParaRPr lang="ru-RU" sz="1200" b="1" dirty="0"/>
          </a:p>
        </p:txBody>
      </p:sp>
      <p:sp>
        <p:nvSpPr>
          <p:cNvPr id="8" name="TextBox 7"/>
          <p:cNvSpPr txBox="1"/>
          <p:nvPr/>
        </p:nvSpPr>
        <p:spPr>
          <a:xfrm rot="19410622">
            <a:off x="1193655" y="2162360"/>
            <a:ext cx="1357322" cy="276999"/>
          </a:xfrm>
          <a:prstGeom prst="rect">
            <a:avLst/>
          </a:prstGeom>
          <a:noFill/>
        </p:spPr>
        <p:txBody>
          <a:bodyPr wrap="square" rtlCol="0">
            <a:spAutoFit/>
          </a:bodyPr>
          <a:lstStyle/>
          <a:p>
            <a:r>
              <a:rPr lang="ru-RU" sz="1200" b="1" dirty="0" smtClean="0"/>
              <a:t>Аллайха</a:t>
            </a:r>
            <a:endParaRPr lang="ru-RU" sz="1200" b="1" dirty="0"/>
          </a:p>
        </p:txBody>
      </p:sp>
      <p:sp>
        <p:nvSpPr>
          <p:cNvPr id="9" name="TextBox 8"/>
          <p:cNvSpPr txBox="1"/>
          <p:nvPr/>
        </p:nvSpPr>
        <p:spPr>
          <a:xfrm rot="20124030">
            <a:off x="1075479" y="1785926"/>
            <a:ext cx="1357322" cy="276999"/>
          </a:xfrm>
          <a:prstGeom prst="rect">
            <a:avLst/>
          </a:prstGeom>
          <a:noFill/>
        </p:spPr>
        <p:txBody>
          <a:bodyPr wrap="square" rtlCol="0">
            <a:spAutoFit/>
          </a:bodyPr>
          <a:lstStyle/>
          <a:p>
            <a:r>
              <a:rPr lang="ru-RU" sz="1200" b="1" dirty="0" smtClean="0"/>
              <a:t>Берелех</a:t>
            </a:r>
            <a:endParaRPr lang="ru-RU" sz="1200" b="1" dirty="0"/>
          </a:p>
        </p:txBody>
      </p:sp>
      <p:sp>
        <p:nvSpPr>
          <p:cNvPr id="10" name="TextBox 9"/>
          <p:cNvSpPr txBox="1"/>
          <p:nvPr/>
        </p:nvSpPr>
        <p:spPr>
          <a:xfrm rot="15693524">
            <a:off x="236240" y="4033074"/>
            <a:ext cx="2286016" cy="338554"/>
          </a:xfrm>
          <a:prstGeom prst="rect">
            <a:avLst/>
          </a:prstGeom>
          <a:noFill/>
        </p:spPr>
        <p:txBody>
          <a:bodyPr wrap="square" rtlCol="0">
            <a:spAutoFit/>
          </a:bodyPr>
          <a:lstStyle/>
          <a:p>
            <a:r>
              <a:rPr lang="ru-RU" sz="1600" b="1" dirty="0" smtClean="0"/>
              <a:t>Индигирка</a:t>
            </a:r>
            <a:endParaRPr lang="ru-RU" sz="1600" b="1" dirty="0"/>
          </a:p>
        </p:txBody>
      </p:sp>
      <p:sp>
        <p:nvSpPr>
          <p:cNvPr id="11" name="Прямоугольник 10"/>
          <p:cNvSpPr/>
          <p:nvPr/>
        </p:nvSpPr>
        <p:spPr>
          <a:xfrm>
            <a:off x="2928926" y="1071546"/>
            <a:ext cx="6215074" cy="4801314"/>
          </a:xfrm>
          <a:prstGeom prst="rect">
            <a:avLst/>
          </a:prstGeom>
        </p:spPr>
        <p:txBody>
          <a:bodyPr wrap="square">
            <a:spAutoFit/>
          </a:bodyPr>
          <a:lstStyle/>
          <a:p>
            <a:r>
              <a:rPr lang="ru-RU" b="1" i="1" dirty="0" smtClean="0">
                <a:latin typeface="Times New Roman" pitchFamily="18" charset="0"/>
                <a:cs typeface="Times New Roman" pitchFamily="18" charset="0"/>
              </a:rPr>
              <a:t>Индигирка — река в Якутии, впадает в </a:t>
            </a:r>
            <a:r>
              <a:rPr lang="ru-RU" b="1" i="1" dirty="0" err="1" smtClean="0">
                <a:latin typeface="Times New Roman" pitchFamily="18" charset="0"/>
                <a:cs typeface="Times New Roman" pitchFamily="18" charset="0"/>
              </a:rPr>
              <a:t>Восточно-Сибирское</a:t>
            </a:r>
            <a:r>
              <a:rPr lang="ru-RU" b="1" i="1" dirty="0" smtClean="0">
                <a:latin typeface="Times New Roman" pitchFamily="18" charset="0"/>
                <a:cs typeface="Times New Roman" pitchFamily="18" charset="0"/>
              </a:rPr>
              <a:t> море. Длина 1726 километров, площадь бассейна — около 360 тыс. км2. </a:t>
            </a:r>
          </a:p>
          <a:p>
            <a:r>
              <a:rPr lang="ru-RU" b="1" i="1" dirty="0" smtClean="0">
                <a:latin typeface="Times New Roman" pitchFamily="18" charset="0"/>
                <a:cs typeface="Times New Roman" pitchFamily="18" charset="0"/>
              </a:rPr>
              <a:t>Течет по </a:t>
            </a:r>
            <a:r>
              <a:rPr lang="ru-RU" b="1" i="1" dirty="0" err="1" smtClean="0">
                <a:latin typeface="Times New Roman" pitchFamily="18" charset="0"/>
                <a:cs typeface="Times New Roman" pitchFamily="18" charset="0"/>
              </a:rPr>
              <a:t>Оймяконскому</a:t>
            </a:r>
            <a:r>
              <a:rPr lang="ru-RU" b="1" i="1" dirty="0" smtClean="0">
                <a:latin typeface="Times New Roman" pitchFamily="18" charset="0"/>
                <a:cs typeface="Times New Roman" pitchFamily="18" charset="0"/>
              </a:rPr>
              <a:t> нагорью, затем прорезает хр. Черского, нижнее течение — на низменности. Впадает в </a:t>
            </a:r>
            <a:r>
              <a:rPr lang="ru-RU" b="1" i="1" dirty="0" err="1" smtClean="0">
                <a:latin typeface="Times New Roman" pitchFamily="18" charset="0"/>
                <a:cs typeface="Times New Roman" pitchFamily="18" charset="0"/>
              </a:rPr>
              <a:t>Восточно-Сибирское</a:t>
            </a:r>
            <a:r>
              <a:rPr lang="ru-RU" b="1" i="1" dirty="0" smtClean="0">
                <a:latin typeface="Times New Roman" pitchFamily="18" charset="0"/>
                <a:cs typeface="Times New Roman" pitchFamily="18" charset="0"/>
              </a:rPr>
              <a:t> м., образуя дельту (площадь 5,5 тыс. км2). Средний расход воды 1850 м3/с. Типичны большие наледи (</a:t>
            </a:r>
            <a:r>
              <a:rPr lang="ru-RU" b="1" i="1" dirty="0" err="1" smtClean="0">
                <a:latin typeface="Times New Roman" pitchFamily="18" charset="0"/>
                <a:cs typeface="Times New Roman" pitchFamily="18" charset="0"/>
              </a:rPr>
              <a:t>тарыны</a:t>
            </a:r>
            <a:r>
              <a:rPr lang="ru-RU" b="1" i="1" dirty="0" smtClean="0">
                <a:latin typeface="Times New Roman" pitchFamily="18" charset="0"/>
                <a:cs typeface="Times New Roman" pitchFamily="18" charset="0"/>
              </a:rPr>
              <a:t>). Судоходна от впадения Момы (1154 км). В устье — промысел рыбы </a:t>
            </a:r>
          </a:p>
          <a:p>
            <a:r>
              <a:rPr lang="ru-RU" b="1" i="1" dirty="0" smtClean="0">
                <a:latin typeface="Times New Roman" pitchFamily="18" charset="0"/>
                <a:cs typeface="Times New Roman" pitchFamily="18" charset="0"/>
              </a:rPr>
              <a:t>(ряпушка, </a:t>
            </a:r>
            <a:r>
              <a:rPr lang="ru-RU" b="1" i="1" dirty="0" err="1" smtClean="0">
                <a:latin typeface="Times New Roman" pitchFamily="18" charset="0"/>
                <a:cs typeface="Times New Roman" pitchFamily="18" charset="0"/>
              </a:rPr>
              <a:t>чир</a:t>
            </a:r>
            <a:r>
              <a:rPr lang="ru-RU" b="1" i="1" dirty="0" smtClean="0">
                <a:latin typeface="Times New Roman" pitchFamily="18" charset="0"/>
                <a:cs typeface="Times New Roman" pitchFamily="18" charset="0"/>
              </a:rPr>
              <a:t> и др.)</a:t>
            </a:r>
          </a:p>
          <a:p>
            <a:r>
              <a:rPr lang="ru-RU" b="1" i="1" dirty="0" smtClean="0">
                <a:latin typeface="Times New Roman" pitchFamily="18" charset="0"/>
                <a:cs typeface="Times New Roman" pitchFamily="18" charset="0"/>
              </a:rPr>
              <a:t>Ширина долины реки </a:t>
            </a:r>
          </a:p>
          <a:p>
            <a:r>
              <a:rPr lang="ru-RU" b="1" i="1" dirty="0" smtClean="0">
                <a:latin typeface="Times New Roman" pitchFamily="18" charset="0"/>
                <a:cs typeface="Times New Roman" pitchFamily="18" charset="0"/>
              </a:rPr>
              <a:t>Индигирки достигает 20 </a:t>
            </a:r>
          </a:p>
          <a:p>
            <a:r>
              <a:rPr lang="ru-RU" b="1" i="1" dirty="0" smtClean="0">
                <a:latin typeface="Times New Roman" pitchFamily="18" charset="0"/>
                <a:cs typeface="Times New Roman" pitchFamily="18" charset="0"/>
              </a:rPr>
              <a:t>километров. На территории </a:t>
            </a:r>
          </a:p>
          <a:p>
            <a:r>
              <a:rPr lang="ru-RU" b="1" i="1" dirty="0" smtClean="0">
                <a:latin typeface="Times New Roman" pitchFamily="18" charset="0"/>
                <a:cs typeface="Times New Roman" pitchFamily="18" charset="0"/>
              </a:rPr>
              <a:t>долины зима — самая суровая </a:t>
            </a:r>
          </a:p>
          <a:p>
            <a:r>
              <a:rPr lang="ru-RU" b="1" i="1" dirty="0" smtClean="0">
                <a:latin typeface="Times New Roman" pitchFamily="18" charset="0"/>
                <a:cs typeface="Times New Roman" pitchFamily="18" charset="0"/>
              </a:rPr>
              <a:t>в Северном полушарии. На </a:t>
            </a:r>
          </a:p>
          <a:p>
            <a:r>
              <a:rPr lang="ru-RU" b="1" i="1" dirty="0" smtClean="0">
                <a:latin typeface="Times New Roman" pitchFamily="18" charset="0"/>
                <a:cs typeface="Times New Roman" pitchFamily="18" charset="0"/>
              </a:rPr>
              <a:t>Индигирке расположен </a:t>
            </a:r>
          </a:p>
          <a:p>
            <a:r>
              <a:rPr lang="ru-RU" b="1" i="1" dirty="0" smtClean="0">
                <a:latin typeface="Times New Roman" pitchFamily="18" charset="0"/>
                <a:cs typeface="Times New Roman" pitchFamily="18" charset="0"/>
              </a:rPr>
              <a:t>северный полюс холода — посёлок Оймякон.</a:t>
            </a:r>
            <a:endParaRPr lang="ru-RU" b="1" i="1" dirty="0">
              <a:latin typeface="Times New Roman" pitchFamily="18" charset="0"/>
              <a:cs typeface="Times New Roman" pitchFamily="18" charset="0"/>
            </a:endParaRPr>
          </a:p>
        </p:txBody>
      </p:sp>
      <p:pic>
        <p:nvPicPr>
          <p:cNvPr id="5122" name="Picture 2" descr="O:\Гидрология\799305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98" y="3357562"/>
            <a:ext cx="2828923" cy="2118989"/>
          </a:xfrm>
          <a:prstGeom prst="rect">
            <a:avLst/>
          </a:prstGeom>
          <a:noFill/>
        </p:spPr>
      </p:pic>
      <p:sp>
        <p:nvSpPr>
          <p:cNvPr id="15" name="Стрелка влево 14">
            <a:hlinkClick r:id="rId4" action="ppaction://hlinksldjump"/>
          </p:cNvPr>
          <p:cNvSpPr/>
          <p:nvPr/>
        </p:nvSpPr>
        <p:spPr>
          <a:xfrm>
            <a:off x="4071933"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4572000"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0"/>
            <a:ext cx="135732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Дон</a:t>
            </a:r>
            <a:endParaRPr lang="ru-RU" sz="3600" b="1"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0" y="642918"/>
            <a:ext cx="6000760" cy="5909310"/>
          </a:xfrm>
          <a:prstGeom prst="rect">
            <a:avLst/>
          </a:prstGeom>
        </p:spPr>
        <p:txBody>
          <a:bodyPr wrap="square">
            <a:spAutoFit/>
          </a:bodyPr>
          <a:lstStyle/>
          <a:p>
            <a:r>
              <a:rPr lang="ru-RU" b="1" i="1" dirty="0" smtClean="0">
                <a:latin typeface="Times New Roman" pitchFamily="18" charset="0"/>
                <a:cs typeface="Times New Roman" pitchFamily="18" charset="0"/>
              </a:rPr>
              <a:t>    Дон начинается на Среднерусской возвышенности. Длина Дона - около 1970 км. Бассейн его превышает 440 тыс. кв. км. Летом Дон был вполне судоходным лишь в низовьях. Происходило это потому, что у реки на редкость непостоянный характер. Весной многоводного года Дон несет в 170 раз больше воды, чем летом засушливого года.   </a:t>
            </a:r>
          </a:p>
          <a:p>
            <a:r>
              <a:rPr lang="ru-RU" b="1" i="1" dirty="0" smtClean="0">
                <a:latin typeface="Times New Roman" pitchFamily="18" charset="0"/>
                <a:cs typeface="Times New Roman" pitchFamily="18" charset="0"/>
              </a:rPr>
              <a:t>    Более 5200 притоков, общей длиной примерно 60100 км, образуют донской бассейн, площадью 422 000 км2, раскинувшийся в основном на плоской, слабо всхолмленной Восточно-Европейской равнине. Бассейн Дона относительно маловоден, так как лежит в лесостепных и степных природно-климатических зонах. Питание Дона и его притоков главным образом родниковое и снеговое.   Средний сток в устье составляет 935 м3/сек.</a:t>
            </a:r>
          </a:p>
          <a:p>
            <a:r>
              <a:rPr lang="ru-RU" b="1" i="1" dirty="0" smtClean="0">
                <a:latin typeface="Times New Roman" pitchFamily="18" charset="0"/>
                <a:cs typeface="Times New Roman" pitchFamily="18" charset="0"/>
              </a:rPr>
              <a:t>    Дон впадает в Таганрогский залив Азовского моря, образуя дельту площадью 340 кв. км. На значительном протяжении долина реки следует крутому восточному краю Среднерусской возвышенности. Малые уклоны в низовьях обеспечивают очень медленное течение. </a:t>
            </a:r>
            <a:endParaRPr lang="ru-RU" b="1" i="1" dirty="0">
              <a:latin typeface="Times New Roman" pitchFamily="18" charset="0"/>
              <a:cs typeface="Times New Roman" pitchFamily="18" charset="0"/>
            </a:endParaRPr>
          </a:p>
        </p:txBody>
      </p:sp>
      <p:pic>
        <p:nvPicPr>
          <p:cNvPr id="13315" name="Picture 3" descr="O:\Гидрология\До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74" y="3571876"/>
            <a:ext cx="2786082" cy="2095367"/>
          </a:xfrm>
          <a:prstGeom prst="rect">
            <a:avLst/>
          </a:prstGeom>
          <a:noFill/>
        </p:spPr>
      </p:pic>
      <p:pic>
        <p:nvPicPr>
          <p:cNvPr id="17411" name="Picture 3" descr="O:\Гидрология\доно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2" y="428604"/>
            <a:ext cx="2976583" cy="3000396"/>
          </a:xfrm>
          <a:prstGeom prst="rect">
            <a:avLst/>
          </a:prstGeom>
          <a:noFill/>
        </p:spPr>
      </p:pic>
      <p:sp>
        <p:nvSpPr>
          <p:cNvPr id="6" name="TextBox 5"/>
          <p:cNvSpPr txBox="1"/>
          <p:nvPr/>
        </p:nvSpPr>
        <p:spPr>
          <a:xfrm rot="1556887">
            <a:off x="7252184" y="1578268"/>
            <a:ext cx="785818" cy="338554"/>
          </a:xfrm>
          <a:prstGeom prst="rect">
            <a:avLst/>
          </a:prstGeom>
          <a:noFill/>
        </p:spPr>
        <p:txBody>
          <a:bodyPr wrap="square" rtlCol="0">
            <a:spAutoFit/>
          </a:bodyPr>
          <a:lstStyle/>
          <a:p>
            <a:r>
              <a:rPr lang="ru-RU" sz="1600" b="1" dirty="0" smtClean="0"/>
              <a:t>Дон</a:t>
            </a:r>
            <a:endParaRPr lang="ru-RU" sz="1600" b="1" dirty="0"/>
          </a:p>
        </p:txBody>
      </p:sp>
      <p:sp>
        <p:nvSpPr>
          <p:cNvPr id="9" name="Стрелка влево 8">
            <a:hlinkClick r:id="rId4" action="ppaction://hlinksldjump"/>
          </p:cNvPr>
          <p:cNvSpPr/>
          <p:nvPr/>
        </p:nvSpPr>
        <p:spPr>
          <a:xfrm>
            <a:off x="6215041" y="600076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715108" y="592933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hlinkClick r:id="" action="ppaction://hlinkshowjump?jump=endshow"/>
          </p:cNvPr>
          <p:cNvSpPr/>
          <p:nvPr/>
        </p:nvSpPr>
        <p:spPr>
          <a:xfrm>
            <a:off x="4929190" y="654375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a:hlinkClick r:id="rId2" action="ppaction://hlinksldjump"/>
          </p:cNvPr>
          <p:cNvSpPr/>
          <p:nvPr/>
        </p:nvSpPr>
        <p:spPr>
          <a:xfrm>
            <a:off x="4929190" y="6258002"/>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71472" y="5786454"/>
            <a:ext cx="171451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Информация</a:t>
            </a:r>
            <a:endParaRPr lang="ru-RU" sz="2000" b="1" dirty="0">
              <a:latin typeface="Times New Roman" pitchFamily="18" charset="0"/>
              <a:cs typeface="Times New Roman" pitchFamily="18" charset="0"/>
            </a:endParaRPr>
          </a:p>
        </p:txBody>
      </p:sp>
      <p:sp>
        <p:nvSpPr>
          <p:cNvPr id="6" name="TextBox 5"/>
          <p:cNvSpPr txBox="1"/>
          <p:nvPr/>
        </p:nvSpPr>
        <p:spPr>
          <a:xfrm>
            <a:off x="5286380" y="6143644"/>
            <a:ext cx="242889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разделу</a:t>
            </a:r>
            <a:endParaRPr lang="ru-RU" sz="2000" b="1" dirty="0">
              <a:latin typeface="Times New Roman" pitchFamily="18" charset="0"/>
              <a:cs typeface="Times New Roman" pitchFamily="18" charset="0"/>
            </a:endParaRPr>
          </a:p>
        </p:txBody>
      </p:sp>
      <p:sp>
        <p:nvSpPr>
          <p:cNvPr id="7" name="TextBox 6"/>
          <p:cNvSpPr txBox="1"/>
          <p:nvPr/>
        </p:nvSpPr>
        <p:spPr>
          <a:xfrm>
            <a:off x="5286380" y="6429396"/>
            <a:ext cx="1857388"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 главную</a:t>
            </a:r>
            <a:endParaRPr lang="ru-RU" sz="2000" b="1" dirty="0">
              <a:latin typeface="Times New Roman" pitchFamily="18" charset="0"/>
              <a:cs typeface="Times New Roman" pitchFamily="18" charset="0"/>
            </a:endParaRPr>
          </a:p>
        </p:txBody>
      </p:sp>
      <p:pic>
        <p:nvPicPr>
          <p:cNvPr id="1026" name="Picture 2" descr="O:\Новая папка\Контурные карты.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32"/>
            <a:ext cx="9144000" cy="4921129"/>
          </a:xfrm>
          <a:prstGeom prst="rect">
            <a:avLst/>
          </a:prstGeom>
          <a:noFill/>
        </p:spPr>
      </p:pic>
      <p:sp>
        <p:nvSpPr>
          <p:cNvPr id="9" name="TextBox 8"/>
          <p:cNvSpPr txBox="1"/>
          <p:nvPr/>
        </p:nvSpPr>
        <p:spPr>
          <a:xfrm>
            <a:off x="1071538" y="142852"/>
            <a:ext cx="6858048" cy="707886"/>
          </a:xfrm>
          <a:prstGeom prst="rect">
            <a:avLst/>
          </a:prstGeom>
          <a:noFill/>
        </p:spPr>
        <p:txBody>
          <a:bodyPr wrap="square" rtlCol="0">
            <a:spAutoFit/>
          </a:bodyPr>
          <a:lstStyle/>
          <a:p>
            <a:pPr algn="ctr"/>
            <a:r>
              <a:rPr lang="ru-RU" sz="4000" b="1" dirty="0" smtClean="0">
                <a:solidFill>
                  <a:schemeClr val="tx2">
                    <a:lumMod val="75000"/>
                  </a:schemeClr>
                </a:solidFill>
                <a:latin typeface="Times New Roman" pitchFamily="18" charset="0"/>
                <a:cs typeface="Times New Roman" pitchFamily="18" charset="0"/>
              </a:rPr>
              <a:t>Озёра и водохранилища</a:t>
            </a:r>
            <a:endParaRPr lang="ru-RU" sz="4000" b="1" dirty="0">
              <a:solidFill>
                <a:schemeClr val="tx2">
                  <a:lumMod val="75000"/>
                </a:schemeClr>
              </a:solidFill>
              <a:latin typeface="Times New Roman" pitchFamily="18" charset="0"/>
              <a:cs typeface="Times New Roman" pitchFamily="18" charset="0"/>
            </a:endParaRPr>
          </a:p>
        </p:txBody>
      </p:sp>
      <p:sp>
        <p:nvSpPr>
          <p:cNvPr id="10" name="Полилиния 9">
            <a:hlinkClick r:id="rId4" action="ppaction://hlinksldjump"/>
            <a:hlinkHover r:id="" action="ppaction://noaction" highlightClick="1"/>
          </p:cNvPr>
          <p:cNvSpPr/>
          <p:nvPr/>
        </p:nvSpPr>
        <p:spPr>
          <a:xfrm>
            <a:off x="315383" y="4026613"/>
            <a:ext cx="948267" cy="1034883"/>
          </a:xfrm>
          <a:custGeom>
            <a:avLst/>
            <a:gdLst>
              <a:gd name="connsiteX0" fmla="*/ 281517 w 948267"/>
              <a:gd name="connsiteY0" fmla="*/ 368300 h 1113367"/>
              <a:gd name="connsiteX1" fmla="*/ 345017 w 948267"/>
              <a:gd name="connsiteY1" fmla="*/ 165100 h 1113367"/>
              <a:gd name="connsiteX2" fmla="*/ 395817 w 948267"/>
              <a:gd name="connsiteY2" fmla="*/ 101600 h 1113367"/>
              <a:gd name="connsiteX3" fmla="*/ 408517 w 948267"/>
              <a:gd name="connsiteY3" fmla="*/ 25400 h 1113367"/>
              <a:gd name="connsiteX4" fmla="*/ 599017 w 948267"/>
              <a:gd name="connsiteY4" fmla="*/ 0 h 1113367"/>
              <a:gd name="connsiteX5" fmla="*/ 675217 w 948267"/>
              <a:gd name="connsiteY5" fmla="*/ 25400 h 1113367"/>
              <a:gd name="connsiteX6" fmla="*/ 726017 w 948267"/>
              <a:gd name="connsiteY6" fmla="*/ 25400 h 1113367"/>
              <a:gd name="connsiteX7" fmla="*/ 878417 w 948267"/>
              <a:gd name="connsiteY7" fmla="*/ 50800 h 1113367"/>
              <a:gd name="connsiteX8" fmla="*/ 941917 w 948267"/>
              <a:gd name="connsiteY8" fmla="*/ 152400 h 1113367"/>
              <a:gd name="connsiteX9" fmla="*/ 916517 w 948267"/>
              <a:gd name="connsiteY9" fmla="*/ 228600 h 1113367"/>
              <a:gd name="connsiteX10" fmla="*/ 865717 w 948267"/>
              <a:gd name="connsiteY10" fmla="*/ 279400 h 1113367"/>
              <a:gd name="connsiteX11" fmla="*/ 776817 w 948267"/>
              <a:gd name="connsiteY11" fmla="*/ 215900 h 1113367"/>
              <a:gd name="connsiteX12" fmla="*/ 726017 w 948267"/>
              <a:gd name="connsiteY12" fmla="*/ 254000 h 1113367"/>
              <a:gd name="connsiteX13" fmla="*/ 662517 w 948267"/>
              <a:gd name="connsiteY13" fmla="*/ 241300 h 1113367"/>
              <a:gd name="connsiteX14" fmla="*/ 611717 w 948267"/>
              <a:gd name="connsiteY14" fmla="*/ 228600 h 1113367"/>
              <a:gd name="connsiteX15" fmla="*/ 611717 w 948267"/>
              <a:gd name="connsiteY15" fmla="*/ 304800 h 1113367"/>
              <a:gd name="connsiteX16" fmla="*/ 611717 w 948267"/>
              <a:gd name="connsiteY16" fmla="*/ 406400 h 1113367"/>
              <a:gd name="connsiteX17" fmla="*/ 637117 w 948267"/>
              <a:gd name="connsiteY17" fmla="*/ 457200 h 1113367"/>
              <a:gd name="connsiteX18" fmla="*/ 662517 w 948267"/>
              <a:gd name="connsiteY18" fmla="*/ 520700 h 1113367"/>
              <a:gd name="connsiteX19" fmla="*/ 624417 w 948267"/>
              <a:gd name="connsiteY19" fmla="*/ 558800 h 1113367"/>
              <a:gd name="connsiteX20" fmla="*/ 560917 w 948267"/>
              <a:gd name="connsiteY20" fmla="*/ 584200 h 1113367"/>
              <a:gd name="connsiteX21" fmla="*/ 560917 w 948267"/>
              <a:gd name="connsiteY21" fmla="*/ 635000 h 1113367"/>
              <a:gd name="connsiteX22" fmla="*/ 535517 w 948267"/>
              <a:gd name="connsiteY22" fmla="*/ 711200 h 1113367"/>
              <a:gd name="connsiteX23" fmla="*/ 484717 w 948267"/>
              <a:gd name="connsiteY23" fmla="*/ 800100 h 1113367"/>
              <a:gd name="connsiteX24" fmla="*/ 370417 w 948267"/>
              <a:gd name="connsiteY24" fmla="*/ 1066800 h 1113367"/>
              <a:gd name="connsiteX25" fmla="*/ 243417 w 948267"/>
              <a:gd name="connsiteY25" fmla="*/ 1079500 h 1113367"/>
              <a:gd name="connsiteX26" fmla="*/ 91017 w 948267"/>
              <a:gd name="connsiteY26" fmla="*/ 1028700 h 1113367"/>
              <a:gd name="connsiteX27" fmla="*/ 27517 w 948267"/>
              <a:gd name="connsiteY27" fmla="*/ 952500 h 1113367"/>
              <a:gd name="connsiteX28" fmla="*/ 40217 w 948267"/>
              <a:gd name="connsiteY28" fmla="*/ 876300 h 1113367"/>
              <a:gd name="connsiteX29" fmla="*/ 27517 w 948267"/>
              <a:gd name="connsiteY29" fmla="*/ 838200 h 1113367"/>
              <a:gd name="connsiteX30" fmla="*/ 2117 w 948267"/>
              <a:gd name="connsiteY30" fmla="*/ 787400 h 1113367"/>
              <a:gd name="connsiteX31" fmla="*/ 40217 w 948267"/>
              <a:gd name="connsiteY31" fmla="*/ 698500 h 1113367"/>
              <a:gd name="connsiteX32" fmla="*/ 65617 w 948267"/>
              <a:gd name="connsiteY32" fmla="*/ 647700 h 1113367"/>
              <a:gd name="connsiteX33" fmla="*/ 141817 w 948267"/>
              <a:gd name="connsiteY33" fmla="*/ 635000 h 1113367"/>
              <a:gd name="connsiteX34" fmla="*/ 179917 w 948267"/>
              <a:gd name="connsiteY34" fmla="*/ 596900 h 1113367"/>
              <a:gd name="connsiteX35" fmla="*/ 230717 w 948267"/>
              <a:gd name="connsiteY35" fmla="*/ 584200 h 1113367"/>
              <a:gd name="connsiteX36" fmla="*/ 281517 w 948267"/>
              <a:gd name="connsiteY36" fmla="*/ 647700 h 1113367"/>
              <a:gd name="connsiteX37" fmla="*/ 281517 w 948267"/>
              <a:gd name="connsiteY37" fmla="*/ 558800 h 1113367"/>
              <a:gd name="connsiteX38" fmla="*/ 281517 w 948267"/>
              <a:gd name="connsiteY38" fmla="*/ 482600 h 1113367"/>
              <a:gd name="connsiteX39" fmla="*/ 281517 w 948267"/>
              <a:gd name="connsiteY39" fmla="*/ 368300 h 111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48267" h="1113367">
                <a:moveTo>
                  <a:pt x="281517" y="368300"/>
                </a:moveTo>
                <a:cubicBezTo>
                  <a:pt x="303742" y="288925"/>
                  <a:pt x="325967" y="209550"/>
                  <a:pt x="345017" y="165100"/>
                </a:cubicBezTo>
                <a:cubicBezTo>
                  <a:pt x="364067" y="120650"/>
                  <a:pt x="385234" y="124883"/>
                  <a:pt x="395817" y="101600"/>
                </a:cubicBezTo>
                <a:cubicBezTo>
                  <a:pt x="406400" y="78317"/>
                  <a:pt x="374650" y="42333"/>
                  <a:pt x="408517" y="25400"/>
                </a:cubicBezTo>
                <a:cubicBezTo>
                  <a:pt x="442384" y="8467"/>
                  <a:pt x="554567" y="0"/>
                  <a:pt x="599017" y="0"/>
                </a:cubicBezTo>
                <a:cubicBezTo>
                  <a:pt x="643467" y="0"/>
                  <a:pt x="654050" y="21167"/>
                  <a:pt x="675217" y="25400"/>
                </a:cubicBezTo>
                <a:cubicBezTo>
                  <a:pt x="696384" y="29633"/>
                  <a:pt x="692150" y="21167"/>
                  <a:pt x="726017" y="25400"/>
                </a:cubicBezTo>
                <a:cubicBezTo>
                  <a:pt x="759884" y="29633"/>
                  <a:pt x="842434" y="29633"/>
                  <a:pt x="878417" y="50800"/>
                </a:cubicBezTo>
                <a:cubicBezTo>
                  <a:pt x="914400" y="71967"/>
                  <a:pt x="935567" y="122767"/>
                  <a:pt x="941917" y="152400"/>
                </a:cubicBezTo>
                <a:cubicBezTo>
                  <a:pt x="948267" y="182033"/>
                  <a:pt x="929217" y="207433"/>
                  <a:pt x="916517" y="228600"/>
                </a:cubicBezTo>
                <a:cubicBezTo>
                  <a:pt x="903817" y="249767"/>
                  <a:pt x="889000" y="281517"/>
                  <a:pt x="865717" y="279400"/>
                </a:cubicBezTo>
                <a:cubicBezTo>
                  <a:pt x="842434" y="277283"/>
                  <a:pt x="800100" y="220133"/>
                  <a:pt x="776817" y="215900"/>
                </a:cubicBezTo>
                <a:cubicBezTo>
                  <a:pt x="753534" y="211667"/>
                  <a:pt x="745067" y="249767"/>
                  <a:pt x="726017" y="254000"/>
                </a:cubicBezTo>
                <a:cubicBezTo>
                  <a:pt x="706967" y="258233"/>
                  <a:pt x="681567" y="245533"/>
                  <a:pt x="662517" y="241300"/>
                </a:cubicBezTo>
                <a:cubicBezTo>
                  <a:pt x="643467" y="237067"/>
                  <a:pt x="620184" y="218017"/>
                  <a:pt x="611717" y="228600"/>
                </a:cubicBezTo>
                <a:cubicBezTo>
                  <a:pt x="603250" y="239183"/>
                  <a:pt x="611717" y="304800"/>
                  <a:pt x="611717" y="304800"/>
                </a:cubicBezTo>
                <a:cubicBezTo>
                  <a:pt x="611717" y="334433"/>
                  <a:pt x="607484" y="381000"/>
                  <a:pt x="611717" y="406400"/>
                </a:cubicBezTo>
                <a:cubicBezTo>
                  <a:pt x="615950" y="431800"/>
                  <a:pt x="628650" y="438150"/>
                  <a:pt x="637117" y="457200"/>
                </a:cubicBezTo>
                <a:cubicBezTo>
                  <a:pt x="645584" y="476250"/>
                  <a:pt x="664634" y="503767"/>
                  <a:pt x="662517" y="520700"/>
                </a:cubicBezTo>
                <a:cubicBezTo>
                  <a:pt x="660400" y="537633"/>
                  <a:pt x="641350" y="548217"/>
                  <a:pt x="624417" y="558800"/>
                </a:cubicBezTo>
                <a:cubicBezTo>
                  <a:pt x="607484" y="569383"/>
                  <a:pt x="571500" y="571500"/>
                  <a:pt x="560917" y="584200"/>
                </a:cubicBezTo>
                <a:cubicBezTo>
                  <a:pt x="550334" y="596900"/>
                  <a:pt x="565150" y="613833"/>
                  <a:pt x="560917" y="635000"/>
                </a:cubicBezTo>
                <a:cubicBezTo>
                  <a:pt x="556684" y="656167"/>
                  <a:pt x="548217" y="683683"/>
                  <a:pt x="535517" y="711200"/>
                </a:cubicBezTo>
                <a:cubicBezTo>
                  <a:pt x="522817" y="738717"/>
                  <a:pt x="512234" y="740833"/>
                  <a:pt x="484717" y="800100"/>
                </a:cubicBezTo>
                <a:cubicBezTo>
                  <a:pt x="457200" y="859367"/>
                  <a:pt x="410634" y="1020233"/>
                  <a:pt x="370417" y="1066800"/>
                </a:cubicBezTo>
                <a:cubicBezTo>
                  <a:pt x="330200" y="1113367"/>
                  <a:pt x="289984" y="1085850"/>
                  <a:pt x="243417" y="1079500"/>
                </a:cubicBezTo>
                <a:cubicBezTo>
                  <a:pt x="196850" y="1073150"/>
                  <a:pt x="127000" y="1049867"/>
                  <a:pt x="91017" y="1028700"/>
                </a:cubicBezTo>
                <a:cubicBezTo>
                  <a:pt x="55034" y="1007533"/>
                  <a:pt x="35984" y="977900"/>
                  <a:pt x="27517" y="952500"/>
                </a:cubicBezTo>
                <a:cubicBezTo>
                  <a:pt x="19050" y="927100"/>
                  <a:pt x="40217" y="895350"/>
                  <a:pt x="40217" y="876300"/>
                </a:cubicBezTo>
                <a:cubicBezTo>
                  <a:pt x="40217" y="857250"/>
                  <a:pt x="33867" y="853017"/>
                  <a:pt x="27517" y="838200"/>
                </a:cubicBezTo>
                <a:cubicBezTo>
                  <a:pt x="21167" y="823383"/>
                  <a:pt x="0" y="810683"/>
                  <a:pt x="2117" y="787400"/>
                </a:cubicBezTo>
                <a:cubicBezTo>
                  <a:pt x="4234" y="764117"/>
                  <a:pt x="29634" y="721783"/>
                  <a:pt x="40217" y="698500"/>
                </a:cubicBezTo>
                <a:cubicBezTo>
                  <a:pt x="50800" y="675217"/>
                  <a:pt x="48684" y="658283"/>
                  <a:pt x="65617" y="647700"/>
                </a:cubicBezTo>
                <a:cubicBezTo>
                  <a:pt x="82550" y="637117"/>
                  <a:pt x="122767" y="643467"/>
                  <a:pt x="141817" y="635000"/>
                </a:cubicBezTo>
                <a:cubicBezTo>
                  <a:pt x="160867" y="626533"/>
                  <a:pt x="165100" y="605367"/>
                  <a:pt x="179917" y="596900"/>
                </a:cubicBezTo>
                <a:cubicBezTo>
                  <a:pt x="194734" y="588433"/>
                  <a:pt x="213784" y="575733"/>
                  <a:pt x="230717" y="584200"/>
                </a:cubicBezTo>
                <a:cubicBezTo>
                  <a:pt x="247650" y="592667"/>
                  <a:pt x="273050" y="651933"/>
                  <a:pt x="281517" y="647700"/>
                </a:cubicBezTo>
                <a:cubicBezTo>
                  <a:pt x="289984" y="643467"/>
                  <a:pt x="281517" y="558800"/>
                  <a:pt x="281517" y="558800"/>
                </a:cubicBezTo>
                <a:lnTo>
                  <a:pt x="281517" y="482600"/>
                </a:lnTo>
                <a:lnTo>
                  <a:pt x="281517" y="368300"/>
                </a:lnTo>
                <a:close/>
              </a:path>
            </a:pathLst>
          </a:custGeom>
          <a:solidFill>
            <a:schemeClr val="accent1">
              <a:lumMod val="40000"/>
              <a:lumOff val="60000"/>
              <a:alpha val="3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a:hlinkClick r:id="rId5" action="ppaction://hlinksldjump"/>
            <a:hlinkHover r:id="" action="ppaction://noaction" highlightClick="1"/>
          </p:cNvPr>
          <p:cNvSpPr/>
          <p:nvPr/>
        </p:nvSpPr>
        <p:spPr>
          <a:xfrm>
            <a:off x="5228167" y="4239098"/>
            <a:ext cx="404283" cy="564660"/>
          </a:xfrm>
          <a:custGeom>
            <a:avLst/>
            <a:gdLst>
              <a:gd name="connsiteX0" fmla="*/ 4233 w 404283"/>
              <a:gd name="connsiteY0" fmla="*/ 596900 h 607483"/>
              <a:gd name="connsiteX1" fmla="*/ 169333 w 404283"/>
              <a:gd name="connsiteY1" fmla="*/ 482600 h 607483"/>
              <a:gd name="connsiteX2" fmla="*/ 283633 w 404283"/>
              <a:gd name="connsiteY2" fmla="*/ 203200 h 607483"/>
              <a:gd name="connsiteX3" fmla="*/ 334433 w 404283"/>
              <a:gd name="connsiteY3" fmla="*/ 50800 h 607483"/>
              <a:gd name="connsiteX4" fmla="*/ 385233 w 404283"/>
              <a:gd name="connsiteY4" fmla="*/ 25400 h 607483"/>
              <a:gd name="connsiteX5" fmla="*/ 397933 w 404283"/>
              <a:gd name="connsiteY5" fmla="*/ 203200 h 607483"/>
              <a:gd name="connsiteX6" fmla="*/ 347133 w 404283"/>
              <a:gd name="connsiteY6" fmla="*/ 406400 h 607483"/>
              <a:gd name="connsiteX7" fmla="*/ 143933 w 404283"/>
              <a:gd name="connsiteY7" fmla="*/ 546100 h 607483"/>
              <a:gd name="connsiteX8" fmla="*/ 4233 w 404283"/>
              <a:gd name="connsiteY8" fmla="*/ 596900 h 6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83" h="607483">
                <a:moveTo>
                  <a:pt x="4233" y="596900"/>
                </a:moveTo>
                <a:cubicBezTo>
                  <a:pt x="8466" y="586317"/>
                  <a:pt x="122766" y="548217"/>
                  <a:pt x="169333" y="482600"/>
                </a:cubicBezTo>
                <a:cubicBezTo>
                  <a:pt x="215900" y="416983"/>
                  <a:pt x="256116" y="275167"/>
                  <a:pt x="283633" y="203200"/>
                </a:cubicBezTo>
                <a:cubicBezTo>
                  <a:pt x="311150" y="131233"/>
                  <a:pt x="317500" y="80433"/>
                  <a:pt x="334433" y="50800"/>
                </a:cubicBezTo>
                <a:cubicBezTo>
                  <a:pt x="351366" y="21167"/>
                  <a:pt x="374650" y="0"/>
                  <a:pt x="385233" y="25400"/>
                </a:cubicBezTo>
                <a:cubicBezTo>
                  <a:pt x="395816" y="50800"/>
                  <a:pt x="404283" y="139700"/>
                  <a:pt x="397933" y="203200"/>
                </a:cubicBezTo>
                <a:cubicBezTo>
                  <a:pt x="391583" y="266700"/>
                  <a:pt x="389466" y="349250"/>
                  <a:pt x="347133" y="406400"/>
                </a:cubicBezTo>
                <a:cubicBezTo>
                  <a:pt x="304800" y="463550"/>
                  <a:pt x="194733" y="514350"/>
                  <a:pt x="143933" y="546100"/>
                </a:cubicBezTo>
                <a:cubicBezTo>
                  <a:pt x="93133" y="577850"/>
                  <a:pt x="0" y="607483"/>
                  <a:pt x="4233" y="596900"/>
                </a:cubicBezTo>
                <a:close/>
              </a:path>
            </a:pathLst>
          </a:custGeom>
          <a:solidFill>
            <a:schemeClr val="accent1">
              <a:lumMod val="40000"/>
              <a:lumOff val="60000"/>
              <a:alpha val="3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11">
            <a:hlinkClick r:id="rId6" action="ppaction://hlinksldjump"/>
            <a:hlinkHover r:id="" action="ppaction://noaction" highlightClick="1"/>
          </p:cNvPr>
          <p:cNvSpPr/>
          <p:nvPr/>
        </p:nvSpPr>
        <p:spPr>
          <a:xfrm>
            <a:off x="1416050" y="1992262"/>
            <a:ext cx="177800" cy="167233"/>
          </a:xfrm>
          <a:custGeom>
            <a:avLst/>
            <a:gdLst>
              <a:gd name="connsiteX0" fmla="*/ 6350 w 177800"/>
              <a:gd name="connsiteY0" fmla="*/ 131233 h 179916"/>
              <a:gd name="connsiteX1" fmla="*/ 95250 w 177800"/>
              <a:gd name="connsiteY1" fmla="*/ 16933 h 179916"/>
              <a:gd name="connsiteX2" fmla="*/ 171450 w 177800"/>
              <a:gd name="connsiteY2" fmla="*/ 29633 h 179916"/>
              <a:gd name="connsiteX3" fmla="*/ 133350 w 177800"/>
              <a:gd name="connsiteY3" fmla="*/ 156633 h 179916"/>
              <a:gd name="connsiteX4" fmla="*/ 57150 w 177800"/>
              <a:gd name="connsiteY4" fmla="*/ 169333 h 179916"/>
              <a:gd name="connsiteX5" fmla="*/ 6350 w 177800"/>
              <a:gd name="connsiteY5" fmla="*/ 131233 h 17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179916">
                <a:moveTo>
                  <a:pt x="6350" y="131233"/>
                </a:moveTo>
                <a:cubicBezTo>
                  <a:pt x="12700" y="105833"/>
                  <a:pt x="67733" y="33866"/>
                  <a:pt x="95250" y="16933"/>
                </a:cubicBezTo>
                <a:cubicBezTo>
                  <a:pt x="122767" y="0"/>
                  <a:pt x="165100" y="6350"/>
                  <a:pt x="171450" y="29633"/>
                </a:cubicBezTo>
                <a:cubicBezTo>
                  <a:pt x="177800" y="52916"/>
                  <a:pt x="152400" y="133350"/>
                  <a:pt x="133350" y="156633"/>
                </a:cubicBezTo>
                <a:cubicBezTo>
                  <a:pt x="114300" y="179916"/>
                  <a:pt x="78317" y="173566"/>
                  <a:pt x="57150" y="169333"/>
                </a:cubicBezTo>
                <a:cubicBezTo>
                  <a:pt x="35983" y="165100"/>
                  <a:pt x="0" y="156633"/>
                  <a:pt x="6350" y="131233"/>
                </a:cubicBezTo>
                <a:close/>
              </a:path>
            </a:pathLst>
          </a:custGeom>
          <a:solidFill>
            <a:schemeClr val="accent1">
              <a:lumMod val="40000"/>
              <a:lumOff val="60000"/>
              <a:alpha val="41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a:hlinkClick r:id="rId7" action="ppaction://hlinksldjump"/>
            <a:hlinkHover r:id="" action="ppaction://noaction" highlightClick="1"/>
          </p:cNvPr>
          <p:cNvSpPr/>
          <p:nvPr/>
        </p:nvSpPr>
        <p:spPr>
          <a:xfrm>
            <a:off x="1670050" y="2129984"/>
            <a:ext cx="97367" cy="145592"/>
          </a:xfrm>
          <a:custGeom>
            <a:avLst/>
            <a:gdLst>
              <a:gd name="connsiteX0" fmla="*/ 6350 w 97367"/>
              <a:gd name="connsiteY0" fmla="*/ 110067 h 156634"/>
              <a:gd name="connsiteX1" fmla="*/ 31750 w 97367"/>
              <a:gd name="connsiteY1" fmla="*/ 46567 h 156634"/>
              <a:gd name="connsiteX2" fmla="*/ 82550 w 97367"/>
              <a:gd name="connsiteY2" fmla="*/ 8467 h 156634"/>
              <a:gd name="connsiteX3" fmla="*/ 95250 w 97367"/>
              <a:gd name="connsiteY3" fmla="*/ 97367 h 156634"/>
              <a:gd name="connsiteX4" fmla="*/ 69850 w 97367"/>
              <a:gd name="connsiteY4" fmla="*/ 148167 h 156634"/>
              <a:gd name="connsiteX5" fmla="*/ 6350 w 97367"/>
              <a:gd name="connsiteY5" fmla="*/ 110067 h 1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67" h="156634">
                <a:moveTo>
                  <a:pt x="6350" y="110067"/>
                </a:moveTo>
                <a:cubicBezTo>
                  <a:pt x="0" y="93134"/>
                  <a:pt x="19050" y="63500"/>
                  <a:pt x="31750" y="46567"/>
                </a:cubicBezTo>
                <a:cubicBezTo>
                  <a:pt x="44450" y="29634"/>
                  <a:pt x="71967" y="0"/>
                  <a:pt x="82550" y="8467"/>
                </a:cubicBezTo>
                <a:cubicBezTo>
                  <a:pt x="93133" y="16934"/>
                  <a:pt x="97367" y="74084"/>
                  <a:pt x="95250" y="97367"/>
                </a:cubicBezTo>
                <a:cubicBezTo>
                  <a:pt x="93133" y="120650"/>
                  <a:pt x="82550" y="139700"/>
                  <a:pt x="69850" y="148167"/>
                </a:cubicBezTo>
                <a:cubicBezTo>
                  <a:pt x="57150" y="156634"/>
                  <a:pt x="12700" y="127000"/>
                  <a:pt x="6350" y="110067"/>
                </a:cubicBezTo>
                <a:close/>
              </a:path>
            </a:pathLst>
          </a:custGeom>
          <a:solidFill>
            <a:schemeClr val="accent1">
              <a:lumMod val="40000"/>
              <a:lumOff val="60000"/>
              <a:alpha val="44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a:hlinkClick r:id="rId8" action="ppaction://hlinksldjump"/>
            <a:hlinkHover r:id="" action="ppaction://noaction" highlightClick="1"/>
          </p:cNvPr>
          <p:cNvSpPr/>
          <p:nvPr/>
        </p:nvSpPr>
        <p:spPr>
          <a:xfrm>
            <a:off x="4933950" y="2149659"/>
            <a:ext cx="226483" cy="147559"/>
          </a:xfrm>
          <a:custGeom>
            <a:avLst/>
            <a:gdLst>
              <a:gd name="connsiteX0" fmla="*/ 19050 w 226483"/>
              <a:gd name="connsiteY0" fmla="*/ 63500 h 158750"/>
              <a:gd name="connsiteX1" fmla="*/ 120650 w 226483"/>
              <a:gd name="connsiteY1" fmla="*/ 25400 h 158750"/>
              <a:gd name="connsiteX2" fmla="*/ 222250 w 226483"/>
              <a:gd name="connsiteY2" fmla="*/ 12700 h 158750"/>
              <a:gd name="connsiteX3" fmla="*/ 95250 w 226483"/>
              <a:gd name="connsiteY3" fmla="*/ 101600 h 158750"/>
              <a:gd name="connsiteX4" fmla="*/ 57150 w 226483"/>
              <a:gd name="connsiteY4" fmla="*/ 152400 h 158750"/>
              <a:gd name="connsiteX5" fmla="*/ 6350 w 226483"/>
              <a:gd name="connsiteY5" fmla="*/ 139700 h 158750"/>
              <a:gd name="connsiteX6" fmla="*/ 19050 w 226483"/>
              <a:gd name="connsiteY6" fmla="*/ 6350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83" h="158750">
                <a:moveTo>
                  <a:pt x="19050" y="63500"/>
                </a:moveTo>
                <a:cubicBezTo>
                  <a:pt x="38100" y="44450"/>
                  <a:pt x="86783" y="33867"/>
                  <a:pt x="120650" y="25400"/>
                </a:cubicBezTo>
                <a:cubicBezTo>
                  <a:pt x="154517" y="16933"/>
                  <a:pt x="226483" y="0"/>
                  <a:pt x="222250" y="12700"/>
                </a:cubicBezTo>
                <a:cubicBezTo>
                  <a:pt x="218017" y="25400"/>
                  <a:pt x="122767" y="78317"/>
                  <a:pt x="95250" y="101600"/>
                </a:cubicBezTo>
                <a:cubicBezTo>
                  <a:pt x="67733" y="124883"/>
                  <a:pt x="71967" y="146050"/>
                  <a:pt x="57150" y="152400"/>
                </a:cubicBezTo>
                <a:cubicBezTo>
                  <a:pt x="42333" y="158750"/>
                  <a:pt x="12700" y="156633"/>
                  <a:pt x="6350" y="139700"/>
                </a:cubicBezTo>
                <a:cubicBezTo>
                  <a:pt x="0" y="122767"/>
                  <a:pt x="0" y="82550"/>
                  <a:pt x="19050" y="63500"/>
                </a:cubicBezTo>
                <a:close/>
              </a:path>
            </a:pathLst>
          </a:custGeom>
          <a:solidFill>
            <a:schemeClr val="accent1">
              <a:lumMod val="40000"/>
              <a:lumOff val="60000"/>
              <a:alpha val="4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олилиния 14">
            <a:hlinkClick r:id="rId9" action="ppaction://hlinksldjump"/>
            <a:hlinkHover r:id="" action="ppaction://noaction" highlightClick="1"/>
          </p:cNvPr>
          <p:cNvSpPr/>
          <p:nvPr/>
        </p:nvSpPr>
        <p:spPr>
          <a:xfrm>
            <a:off x="7556500" y="4982797"/>
            <a:ext cx="114300" cy="112145"/>
          </a:xfrm>
          <a:custGeom>
            <a:avLst/>
            <a:gdLst>
              <a:gd name="connsiteX0" fmla="*/ 0 w 114300"/>
              <a:gd name="connsiteY0" fmla="*/ 38100 h 120650"/>
              <a:gd name="connsiteX1" fmla="*/ 50800 w 114300"/>
              <a:gd name="connsiteY1" fmla="*/ 114300 h 120650"/>
              <a:gd name="connsiteX2" fmla="*/ 114300 w 114300"/>
              <a:gd name="connsiteY2" fmla="*/ 76200 h 120650"/>
              <a:gd name="connsiteX3" fmla="*/ 50800 w 114300"/>
              <a:gd name="connsiteY3" fmla="*/ 12700 h 120650"/>
              <a:gd name="connsiteX4" fmla="*/ 0 w 114300"/>
              <a:gd name="connsiteY4" fmla="*/ 38100 h 12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20650">
                <a:moveTo>
                  <a:pt x="0" y="38100"/>
                </a:moveTo>
                <a:cubicBezTo>
                  <a:pt x="0" y="55033"/>
                  <a:pt x="31750" y="107950"/>
                  <a:pt x="50800" y="114300"/>
                </a:cubicBezTo>
                <a:cubicBezTo>
                  <a:pt x="69850" y="120650"/>
                  <a:pt x="114300" y="93133"/>
                  <a:pt x="114300" y="76200"/>
                </a:cubicBezTo>
                <a:cubicBezTo>
                  <a:pt x="114300" y="59267"/>
                  <a:pt x="69850" y="25400"/>
                  <a:pt x="50800" y="12700"/>
                </a:cubicBezTo>
                <a:cubicBezTo>
                  <a:pt x="31750" y="0"/>
                  <a:pt x="0" y="21167"/>
                  <a:pt x="0" y="38100"/>
                </a:cubicBezTo>
                <a:close/>
              </a:path>
            </a:pathLst>
          </a:custGeom>
          <a:solidFill>
            <a:schemeClr val="accent1">
              <a:lumMod val="40000"/>
              <a:lumOff val="60000"/>
              <a:alpha val="41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a:hlinkClick r:id="rId10" action="ppaction://hlinksldjump"/>
            <a:hlinkHover r:id="" action="ppaction://noaction" highlightClick="1"/>
          </p:cNvPr>
          <p:cNvSpPr/>
          <p:nvPr/>
        </p:nvSpPr>
        <p:spPr>
          <a:xfrm>
            <a:off x="1140883" y="1992262"/>
            <a:ext cx="67734" cy="116080"/>
          </a:xfrm>
          <a:custGeom>
            <a:avLst/>
            <a:gdLst>
              <a:gd name="connsiteX0" fmla="*/ 2117 w 67734"/>
              <a:gd name="connsiteY0" fmla="*/ 67733 h 124883"/>
              <a:gd name="connsiteX1" fmla="*/ 27517 w 67734"/>
              <a:gd name="connsiteY1" fmla="*/ 118533 h 124883"/>
              <a:gd name="connsiteX2" fmla="*/ 65617 w 67734"/>
              <a:gd name="connsiteY2" fmla="*/ 29633 h 124883"/>
              <a:gd name="connsiteX3" fmla="*/ 40217 w 67734"/>
              <a:gd name="connsiteY3" fmla="*/ 4233 h 124883"/>
              <a:gd name="connsiteX4" fmla="*/ 2117 w 67734"/>
              <a:gd name="connsiteY4" fmla="*/ 67733 h 12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4" h="124883">
                <a:moveTo>
                  <a:pt x="2117" y="67733"/>
                </a:moveTo>
                <a:cubicBezTo>
                  <a:pt x="0" y="86783"/>
                  <a:pt x="16934" y="124883"/>
                  <a:pt x="27517" y="118533"/>
                </a:cubicBezTo>
                <a:cubicBezTo>
                  <a:pt x="38100" y="112183"/>
                  <a:pt x="63500" y="48683"/>
                  <a:pt x="65617" y="29633"/>
                </a:cubicBezTo>
                <a:cubicBezTo>
                  <a:pt x="67734" y="10583"/>
                  <a:pt x="50800" y="0"/>
                  <a:pt x="40217" y="4233"/>
                </a:cubicBezTo>
                <a:cubicBezTo>
                  <a:pt x="29634" y="8466"/>
                  <a:pt x="4234" y="48683"/>
                  <a:pt x="2117" y="67733"/>
                </a:cubicBezTo>
                <a:close/>
              </a:path>
            </a:pathLst>
          </a:custGeom>
          <a:solidFill>
            <a:schemeClr val="accent1">
              <a:lumMod val="40000"/>
              <a:lumOff val="60000"/>
              <a:alpha val="4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a:hlinkClick r:id="rId11" action="ppaction://hlinksldjump"/>
            <a:hlinkHover r:id="" action="ppaction://noaction" highlightClick="1"/>
          </p:cNvPr>
          <p:cNvSpPr/>
          <p:nvPr/>
        </p:nvSpPr>
        <p:spPr>
          <a:xfrm>
            <a:off x="4307417" y="4831304"/>
            <a:ext cx="112183" cy="78698"/>
          </a:xfrm>
          <a:custGeom>
            <a:avLst/>
            <a:gdLst>
              <a:gd name="connsiteX0" fmla="*/ 23283 w 112183"/>
              <a:gd name="connsiteY0" fmla="*/ 74083 h 84666"/>
              <a:gd name="connsiteX1" fmla="*/ 86783 w 112183"/>
              <a:gd name="connsiteY1" fmla="*/ 74083 h 84666"/>
              <a:gd name="connsiteX2" fmla="*/ 99483 w 112183"/>
              <a:gd name="connsiteY2" fmla="*/ 10583 h 84666"/>
              <a:gd name="connsiteX3" fmla="*/ 10583 w 112183"/>
              <a:gd name="connsiteY3" fmla="*/ 10583 h 84666"/>
              <a:gd name="connsiteX4" fmla="*/ 23283 w 112183"/>
              <a:gd name="connsiteY4" fmla="*/ 74083 h 8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3" h="84666">
                <a:moveTo>
                  <a:pt x="23283" y="74083"/>
                </a:moveTo>
                <a:cubicBezTo>
                  <a:pt x="35983" y="84666"/>
                  <a:pt x="74083" y="84666"/>
                  <a:pt x="86783" y="74083"/>
                </a:cubicBezTo>
                <a:cubicBezTo>
                  <a:pt x="99483" y="63500"/>
                  <a:pt x="112183" y="21166"/>
                  <a:pt x="99483" y="10583"/>
                </a:cubicBezTo>
                <a:cubicBezTo>
                  <a:pt x="86783" y="0"/>
                  <a:pt x="21166" y="0"/>
                  <a:pt x="10583" y="10583"/>
                </a:cubicBezTo>
                <a:cubicBezTo>
                  <a:pt x="0" y="21166"/>
                  <a:pt x="10583" y="63500"/>
                  <a:pt x="23283" y="74083"/>
                </a:cubicBezTo>
                <a:close/>
              </a:path>
            </a:pathLst>
          </a:custGeom>
          <a:solidFill>
            <a:schemeClr val="accent1">
              <a:lumMod val="40000"/>
              <a:lumOff val="6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a:hlinkClick r:id="rId12" action="ppaction://hlinksldjump"/>
            <a:hlinkHover r:id="" action="ppaction://noaction" highlightClick="1"/>
          </p:cNvPr>
          <p:cNvSpPr/>
          <p:nvPr/>
        </p:nvSpPr>
        <p:spPr>
          <a:xfrm>
            <a:off x="6777567" y="4044320"/>
            <a:ext cx="160866" cy="169201"/>
          </a:xfrm>
          <a:custGeom>
            <a:avLst/>
            <a:gdLst>
              <a:gd name="connsiteX0" fmla="*/ 156633 w 160866"/>
              <a:gd name="connsiteY0" fmla="*/ 19050 h 182033"/>
              <a:gd name="connsiteX1" fmla="*/ 55033 w 160866"/>
              <a:gd name="connsiteY1" fmla="*/ 57150 h 182033"/>
              <a:gd name="connsiteX2" fmla="*/ 4233 w 160866"/>
              <a:gd name="connsiteY2" fmla="*/ 107950 h 182033"/>
              <a:gd name="connsiteX3" fmla="*/ 80433 w 160866"/>
              <a:gd name="connsiteY3" fmla="*/ 171450 h 182033"/>
              <a:gd name="connsiteX4" fmla="*/ 156633 w 160866"/>
              <a:gd name="connsiteY4" fmla="*/ 19050 h 18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6" h="182033">
                <a:moveTo>
                  <a:pt x="156633" y="19050"/>
                </a:moveTo>
                <a:cubicBezTo>
                  <a:pt x="152400" y="0"/>
                  <a:pt x="80433" y="42333"/>
                  <a:pt x="55033" y="57150"/>
                </a:cubicBezTo>
                <a:cubicBezTo>
                  <a:pt x="29633" y="71967"/>
                  <a:pt x="0" y="88900"/>
                  <a:pt x="4233" y="107950"/>
                </a:cubicBezTo>
                <a:cubicBezTo>
                  <a:pt x="8466" y="127000"/>
                  <a:pt x="57150" y="182033"/>
                  <a:pt x="80433" y="171450"/>
                </a:cubicBezTo>
                <a:cubicBezTo>
                  <a:pt x="103716" y="160867"/>
                  <a:pt x="160866" y="38100"/>
                  <a:pt x="156633" y="19050"/>
                </a:cubicBezTo>
                <a:close/>
              </a:path>
            </a:pathLst>
          </a:custGeom>
          <a:solidFill>
            <a:schemeClr val="tx2">
              <a:lumMod val="60000"/>
              <a:lumOff val="40000"/>
              <a:alpha val="49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a:hlinkClick r:id="rId13" action="ppaction://hlinksldjump"/>
            <a:hlinkHover r:id="" action="ppaction://noaction" highlightClick="1"/>
          </p:cNvPr>
          <p:cNvSpPr/>
          <p:nvPr/>
        </p:nvSpPr>
        <p:spPr>
          <a:xfrm>
            <a:off x="5444067" y="3432441"/>
            <a:ext cx="198966" cy="159364"/>
          </a:xfrm>
          <a:custGeom>
            <a:avLst/>
            <a:gdLst>
              <a:gd name="connsiteX0" fmla="*/ 182033 w 198966"/>
              <a:gd name="connsiteY0" fmla="*/ 42333 h 171450"/>
              <a:gd name="connsiteX1" fmla="*/ 55033 w 198966"/>
              <a:gd name="connsiteY1" fmla="*/ 4233 h 171450"/>
              <a:gd name="connsiteX2" fmla="*/ 4233 w 198966"/>
              <a:gd name="connsiteY2" fmla="*/ 16933 h 171450"/>
              <a:gd name="connsiteX3" fmla="*/ 80433 w 198966"/>
              <a:gd name="connsiteY3" fmla="*/ 67733 h 171450"/>
              <a:gd name="connsiteX4" fmla="*/ 80433 w 198966"/>
              <a:gd name="connsiteY4" fmla="*/ 118533 h 171450"/>
              <a:gd name="connsiteX5" fmla="*/ 143933 w 198966"/>
              <a:gd name="connsiteY5" fmla="*/ 169333 h 171450"/>
              <a:gd name="connsiteX6" fmla="*/ 156633 w 198966"/>
              <a:gd name="connsiteY6" fmla="*/ 105833 h 171450"/>
              <a:gd name="connsiteX7" fmla="*/ 182033 w 198966"/>
              <a:gd name="connsiteY7" fmla="*/ 423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966" h="171450">
                <a:moveTo>
                  <a:pt x="182033" y="42333"/>
                </a:moveTo>
                <a:cubicBezTo>
                  <a:pt x="165100" y="25400"/>
                  <a:pt x="84666" y="8466"/>
                  <a:pt x="55033" y="4233"/>
                </a:cubicBezTo>
                <a:cubicBezTo>
                  <a:pt x="25400" y="0"/>
                  <a:pt x="0" y="6350"/>
                  <a:pt x="4233" y="16933"/>
                </a:cubicBezTo>
                <a:cubicBezTo>
                  <a:pt x="8466" y="27516"/>
                  <a:pt x="67733" y="50800"/>
                  <a:pt x="80433" y="67733"/>
                </a:cubicBezTo>
                <a:cubicBezTo>
                  <a:pt x="93133" y="84666"/>
                  <a:pt x="69850" y="101600"/>
                  <a:pt x="80433" y="118533"/>
                </a:cubicBezTo>
                <a:cubicBezTo>
                  <a:pt x="91016" y="135466"/>
                  <a:pt x="131233" y="171450"/>
                  <a:pt x="143933" y="169333"/>
                </a:cubicBezTo>
                <a:cubicBezTo>
                  <a:pt x="156633" y="167216"/>
                  <a:pt x="148166" y="127000"/>
                  <a:pt x="156633" y="105833"/>
                </a:cubicBezTo>
                <a:cubicBezTo>
                  <a:pt x="165100" y="84666"/>
                  <a:pt x="198966" y="59266"/>
                  <a:pt x="182033" y="42333"/>
                </a:cubicBezTo>
                <a:close/>
              </a:path>
            </a:pathLst>
          </a:custGeom>
          <a:solidFill>
            <a:schemeClr val="tx2">
              <a:lumMod val="60000"/>
              <a:lumOff val="40000"/>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19">
            <a:hlinkClick r:id="rId14" action="ppaction://hlinksldjump"/>
            <a:hlinkHover r:id="" action="ppaction://noaction" highlightClick="1"/>
          </p:cNvPr>
          <p:cNvSpPr/>
          <p:nvPr/>
        </p:nvSpPr>
        <p:spPr>
          <a:xfrm>
            <a:off x="5001683" y="4119083"/>
            <a:ext cx="218017" cy="546954"/>
          </a:xfrm>
          <a:custGeom>
            <a:avLst/>
            <a:gdLst>
              <a:gd name="connsiteX0" fmla="*/ 78317 w 218017"/>
              <a:gd name="connsiteY0" fmla="*/ 2117 h 588434"/>
              <a:gd name="connsiteX1" fmla="*/ 27517 w 218017"/>
              <a:gd name="connsiteY1" fmla="*/ 103717 h 588434"/>
              <a:gd name="connsiteX2" fmla="*/ 40217 w 218017"/>
              <a:gd name="connsiteY2" fmla="*/ 218017 h 588434"/>
              <a:gd name="connsiteX3" fmla="*/ 2117 w 218017"/>
              <a:gd name="connsiteY3" fmla="*/ 281517 h 588434"/>
              <a:gd name="connsiteX4" fmla="*/ 52917 w 218017"/>
              <a:gd name="connsiteY4" fmla="*/ 306917 h 588434"/>
              <a:gd name="connsiteX5" fmla="*/ 78317 w 218017"/>
              <a:gd name="connsiteY5" fmla="*/ 421217 h 588434"/>
              <a:gd name="connsiteX6" fmla="*/ 116417 w 218017"/>
              <a:gd name="connsiteY6" fmla="*/ 218017 h 588434"/>
              <a:gd name="connsiteX7" fmla="*/ 154517 w 218017"/>
              <a:gd name="connsiteY7" fmla="*/ 408517 h 588434"/>
              <a:gd name="connsiteX8" fmla="*/ 205317 w 218017"/>
              <a:gd name="connsiteY8" fmla="*/ 586317 h 588434"/>
              <a:gd name="connsiteX9" fmla="*/ 205317 w 218017"/>
              <a:gd name="connsiteY9" fmla="*/ 421217 h 588434"/>
              <a:gd name="connsiteX10" fmla="*/ 205317 w 218017"/>
              <a:gd name="connsiteY10" fmla="*/ 281517 h 588434"/>
              <a:gd name="connsiteX11" fmla="*/ 129117 w 218017"/>
              <a:gd name="connsiteY11" fmla="*/ 167217 h 588434"/>
              <a:gd name="connsiteX12" fmla="*/ 27517 w 218017"/>
              <a:gd name="connsiteY12" fmla="*/ 116417 h 588434"/>
              <a:gd name="connsiteX13" fmla="*/ 78317 w 218017"/>
              <a:gd name="connsiteY13" fmla="*/ 2117 h 58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017" h="588434">
                <a:moveTo>
                  <a:pt x="78317" y="2117"/>
                </a:moveTo>
                <a:cubicBezTo>
                  <a:pt x="78317" y="0"/>
                  <a:pt x="33867" y="67734"/>
                  <a:pt x="27517" y="103717"/>
                </a:cubicBezTo>
                <a:cubicBezTo>
                  <a:pt x="21167" y="139700"/>
                  <a:pt x="44450" y="188384"/>
                  <a:pt x="40217" y="218017"/>
                </a:cubicBezTo>
                <a:cubicBezTo>
                  <a:pt x="35984" y="247650"/>
                  <a:pt x="0" y="266700"/>
                  <a:pt x="2117" y="281517"/>
                </a:cubicBezTo>
                <a:cubicBezTo>
                  <a:pt x="4234" y="296334"/>
                  <a:pt x="40217" y="283634"/>
                  <a:pt x="52917" y="306917"/>
                </a:cubicBezTo>
                <a:cubicBezTo>
                  <a:pt x="65617" y="330200"/>
                  <a:pt x="67734" y="436034"/>
                  <a:pt x="78317" y="421217"/>
                </a:cubicBezTo>
                <a:cubicBezTo>
                  <a:pt x="88900" y="406400"/>
                  <a:pt x="103717" y="220134"/>
                  <a:pt x="116417" y="218017"/>
                </a:cubicBezTo>
                <a:cubicBezTo>
                  <a:pt x="129117" y="215900"/>
                  <a:pt x="139700" y="347134"/>
                  <a:pt x="154517" y="408517"/>
                </a:cubicBezTo>
                <a:cubicBezTo>
                  <a:pt x="169334" y="469900"/>
                  <a:pt x="196850" y="584200"/>
                  <a:pt x="205317" y="586317"/>
                </a:cubicBezTo>
                <a:cubicBezTo>
                  <a:pt x="213784" y="588434"/>
                  <a:pt x="205317" y="421217"/>
                  <a:pt x="205317" y="421217"/>
                </a:cubicBezTo>
                <a:cubicBezTo>
                  <a:pt x="205317" y="370417"/>
                  <a:pt x="218017" y="323850"/>
                  <a:pt x="205317" y="281517"/>
                </a:cubicBezTo>
                <a:cubicBezTo>
                  <a:pt x="192617" y="239184"/>
                  <a:pt x="158750" y="194734"/>
                  <a:pt x="129117" y="167217"/>
                </a:cubicBezTo>
                <a:cubicBezTo>
                  <a:pt x="99484" y="139700"/>
                  <a:pt x="33867" y="139700"/>
                  <a:pt x="27517" y="116417"/>
                </a:cubicBezTo>
                <a:cubicBezTo>
                  <a:pt x="21167" y="93134"/>
                  <a:pt x="78317" y="4234"/>
                  <a:pt x="78317" y="2117"/>
                </a:cubicBezTo>
                <a:close/>
              </a:path>
            </a:pathLst>
          </a:custGeom>
          <a:solidFill>
            <a:schemeClr val="tx2">
              <a:lumMod val="60000"/>
              <a:lumOff val="4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a:hlinkClick r:id="rId15" action="ppaction://hlinksldjump"/>
            <a:hlinkHover r:id="" action="ppaction://noaction" highlightClick="1"/>
          </p:cNvPr>
          <p:cNvSpPr/>
          <p:nvPr/>
        </p:nvSpPr>
        <p:spPr>
          <a:xfrm>
            <a:off x="4239683" y="4215489"/>
            <a:ext cx="241300" cy="454483"/>
          </a:xfrm>
          <a:custGeom>
            <a:avLst/>
            <a:gdLst>
              <a:gd name="connsiteX0" fmla="*/ 230717 w 241300"/>
              <a:gd name="connsiteY0" fmla="*/ 0 h 488950"/>
              <a:gd name="connsiteX1" fmla="*/ 141817 w 241300"/>
              <a:gd name="connsiteY1" fmla="*/ 127000 h 488950"/>
              <a:gd name="connsiteX2" fmla="*/ 14817 w 241300"/>
              <a:gd name="connsiteY2" fmla="*/ 127000 h 488950"/>
              <a:gd name="connsiteX3" fmla="*/ 52917 w 241300"/>
              <a:gd name="connsiteY3" fmla="*/ 177800 h 488950"/>
              <a:gd name="connsiteX4" fmla="*/ 78317 w 241300"/>
              <a:gd name="connsiteY4" fmla="*/ 266700 h 488950"/>
              <a:gd name="connsiteX5" fmla="*/ 78317 w 241300"/>
              <a:gd name="connsiteY5" fmla="*/ 381000 h 488950"/>
              <a:gd name="connsiteX6" fmla="*/ 65617 w 241300"/>
              <a:gd name="connsiteY6" fmla="*/ 482600 h 488950"/>
              <a:gd name="connsiteX7" fmla="*/ 103717 w 241300"/>
              <a:gd name="connsiteY7" fmla="*/ 419100 h 488950"/>
              <a:gd name="connsiteX8" fmla="*/ 116417 w 241300"/>
              <a:gd name="connsiteY8" fmla="*/ 292100 h 488950"/>
              <a:gd name="connsiteX9" fmla="*/ 116417 w 241300"/>
              <a:gd name="connsiteY9" fmla="*/ 215900 h 488950"/>
              <a:gd name="connsiteX10" fmla="*/ 129117 w 241300"/>
              <a:gd name="connsiteY10" fmla="*/ 165100 h 488950"/>
              <a:gd name="connsiteX11" fmla="*/ 154517 w 241300"/>
              <a:gd name="connsiteY11" fmla="*/ 114300 h 488950"/>
              <a:gd name="connsiteX12" fmla="*/ 192617 w 241300"/>
              <a:gd name="connsiteY12" fmla="*/ 63500 h 488950"/>
              <a:gd name="connsiteX13" fmla="*/ 129117 w 241300"/>
              <a:gd name="connsiteY13" fmla="*/ 127000 h 488950"/>
              <a:gd name="connsiteX14" fmla="*/ 116417 w 241300"/>
              <a:gd name="connsiteY14" fmla="*/ 139700 h 488950"/>
              <a:gd name="connsiteX15" fmla="*/ 78317 w 241300"/>
              <a:gd name="connsiteY15" fmla="*/ 127000 h 488950"/>
              <a:gd name="connsiteX16" fmla="*/ 230717 w 241300"/>
              <a:gd name="connsiteY16"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00" h="488950">
                <a:moveTo>
                  <a:pt x="230717" y="0"/>
                </a:moveTo>
                <a:cubicBezTo>
                  <a:pt x="241300" y="0"/>
                  <a:pt x="177800" y="105833"/>
                  <a:pt x="141817" y="127000"/>
                </a:cubicBezTo>
                <a:cubicBezTo>
                  <a:pt x="105834" y="148167"/>
                  <a:pt x="29634" y="118533"/>
                  <a:pt x="14817" y="127000"/>
                </a:cubicBezTo>
                <a:cubicBezTo>
                  <a:pt x="0" y="135467"/>
                  <a:pt x="42334" y="154517"/>
                  <a:pt x="52917" y="177800"/>
                </a:cubicBezTo>
                <a:cubicBezTo>
                  <a:pt x="63500" y="201083"/>
                  <a:pt x="74084" y="232833"/>
                  <a:pt x="78317" y="266700"/>
                </a:cubicBezTo>
                <a:cubicBezTo>
                  <a:pt x="82550" y="300567"/>
                  <a:pt x="80434" y="345017"/>
                  <a:pt x="78317" y="381000"/>
                </a:cubicBezTo>
                <a:cubicBezTo>
                  <a:pt x="76200" y="416983"/>
                  <a:pt x="61384" y="476250"/>
                  <a:pt x="65617" y="482600"/>
                </a:cubicBezTo>
                <a:cubicBezTo>
                  <a:pt x="69850" y="488950"/>
                  <a:pt x="95250" y="450850"/>
                  <a:pt x="103717" y="419100"/>
                </a:cubicBezTo>
                <a:cubicBezTo>
                  <a:pt x="112184" y="387350"/>
                  <a:pt x="114300" y="325967"/>
                  <a:pt x="116417" y="292100"/>
                </a:cubicBezTo>
                <a:cubicBezTo>
                  <a:pt x="118534" y="258233"/>
                  <a:pt x="114300" y="237067"/>
                  <a:pt x="116417" y="215900"/>
                </a:cubicBezTo>
                <a:cubicBezTo>
                  <a:pt x="118534" y="194733"/>
                  <a:pt x="122767" y="182033"/>
                  <a:pt x="129117" y="165100"/>
                </a:cubicBezTo>
                <a:cubicBezTo>
                  <a:pt x="135467" y="148167"/>
                  <a:pt x="143934" y="131233"/>
                  <a:pt x="154517" y="114300"/>
                </a:cubicBezTo>
                <a:cubicBezTo>
                  <a:pt x="165100" y="97367"/>
                  <a:pt x="196850" y="61383"/>
                  <a:pt x="192617" y="63500"/>
                </a:cubicBezTo>
                <a:cubicBezTo>
                  <a:pt x="188384" y="65617"/>
                  <a:pt x="129117" y="127000"/>
                  <a:pt x="129117" y="127000"/>
                </a:cubicBezTo>
                <a:cubicBezTo>
                  <a:pt x="116417" y="139700"/>
                  <a:pt x="124884" y="139700"/>
                  <a:pt x="116417" y="139700"/>
                </a:cubicBezTo>
                <a:cubicBezTo>
                  <a:pt x="107950" y="139700"/>
                  <a:pt x="61384" y="148167"/>
                  <a:pt x="78317" y="127000"/>
                </a:cubicBezTo>
                <a:cubicBezTo>
                  <a:pt x="95250" y="105833"/>
                  <a:pt x="220134" y="0"/>
                  <a:pt x="230717" y="0"/>
                </a:cubicBezTo>
                <a:close/>
              </a:path>
            </a:pathLst>
          </a:custGeom>
          <a:solidFill>
            <a:schemeClr val="tx2">
              <a:lumMod val="60000"/>
              <a:lumOff val="40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a:hlinkClick r:id="rId16" action="ppaction://hlinksldjump"/>
            <a:hlinkHover r:id="" action="ppaction://noaction" highlightClick="1"/>
          </p:cNvPr>
          <p:cNvSpPr/>
          <p:nvPr/>
        </p:nvSpPr>
        <p:spPr>
          <a:xfrm>
            <a:off x="1464733" y="2462484"/>
            <a:ext cx="122767" cy="157396"/>
          </a:xfrm>
          <a:custGeom>
            <a:avLst/>
            <a:gdLst>
              <a:gd name="connsiteX0" fmla="*/ 110067 w 122767"/>
              <a:gd name="connsiteY0" fmla="*/ 31750 h 169333"/>
              <a:gd name="connsiteX1" fmla="*/ 33867 w 122767"/>
              <a:gd name="connsiteY1" fmla="*/ 19050 h 169333"/>
              <a:gd name="connsiteX2" fmla="*/ 8467 w 122767"/>
              <a:gd name="connsiteY2" fmla="*/ 146050 h 169333"/>
              <a:gd name="connsiteX3" fmla="*/ 84667 w 122767"/>
              <a:gd name="connsiteY3" fmla="*/ 158750 h 169333"/>
              <a:gd name="connsiteX4" fmla="*/ 110067 w 122767"/>
              <a:gd name="connsiteY4" fmla="*/ 120650 h 169333"/>
              <a:gd name="connsiteX5" fmla="*/ 110067 w 122767"/>
              <a:gd name="connsiteY5" fmla="*/ 31750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67" h="169333">
                <a:moveTo>
                  <a:pt x="110067" y="31750"/>
                </a:moveTo>
                <a:cubicBezTo>
                  <a:pt x="97367" y="14817"/>
                  <a:pt x="50800" y="0"/>
                  <a:pt x="33867" y="19050"/>
                </a:cubicBezTo>
                <a:cubicBezTo>
                  <a:pt x="16934" y="38100"/>
                  <a:pt x="0" y="122767"/>
                  <a:pt x="8467" y="146050"/>
                </a:cubicBezTo>
                <a:cubicBezTo>
                  <a:pt x="16934" y="169333"/>
                  <a:pt x="67734" y="162983"/>
                  <a:pt x="84667" y="158750"/>
                </a:cubicBezTo>
                <a:cubicBezTo>
                  <a:pt x="101600" y="154517"/>
                  <a:pt x="105834" y="139700"/>
                  <a:pt x="110067" y="120650"/>
                </a:cubicBezTo>
                <a:cubicBezTo>
                  <a:pt x="114300" y="101600"/>
                  <a:pt x="122767" y="48683"/>
                  <a:pt x="110067" y="31750"/>
                </a:cubicBez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24">
            <a:hlinkClick r:id="rId17" action="ppaction://hlinksldjump"/>
            <a:hlinkHover r:id="" action="ppaction://noaction" highlightClick="1"/>
          </p:cNvPr>
          <p:cNvSpPr/>
          <p:nvPr/>
        </p:nvSpPr>
        <p:spPr>
          <a:xfrm>
            <a:off x="2285984" y="6167440"/>
            <a:ext cx="158750" cy="251883"/>
          </a:xfrm>
          <a:custGeom>
            <a:avLst/>
            <a:gdLst>
              <a:gd name="connsiteX0" fmla="*/ 2117 w 158750"/>
              <a:gd name="connsiteY0" fmla="*/ 69850 h 251883"/>
              <a:gd name="connsiteX1" fmla="*/ 52917 w 158750"/>
              <a:gd name="connsiteY1" fmla="*/ 234950 h 251883"/>
              <a:gd name="connsiteX2" fmla="*/ 154517 w 158750"/>
              <a:gd name="connsiteY2" fmla="*/ 171450 h 251883"/>
              <a:gd name="connsiteX3" fmla="*/ 78317 w 158750"/>
              <a:gd name="connsiteY3" fmla="*/ 120650 h 251883"/>
              <a:gd name="connsiteX4" fmla="*/ 129117 w 158750"/>
              <a:gd name="connsiteY4" fmla="*/ 44450 h 251883"/>
              <a:gd name="connsiteX5" fmla="*/ 40217 w 158750"/>
              <a:gd name="connsiteY5" fmla="*/ 6350 h 251883"/>
              <a:gd name="connsiteX6" fmla="*/ 2117 w 158750"/>
              <a:gd name="connsiteY6" fmla="*/ 69850 h 2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0" h="251883">
                <a:moveTo>
                  <a:pt x="2117" y="69850"/>
                </a:moveTo>
                <a:cubicBezTo>
                  <a:pt x="4234" y="107950"/>
                  <a:pt x="27517" y="218017"/>
                  <a:pt x="52917" y="234950"/>
                </a:cubicBezTo>
                <a:cubicBezTo>
                  <a:pt x="78317" y="251883"/>
                  <a:pt x="150284" y="190500"/>
                  <a:pt x="154517" y="171450"/>
                </a:cubicBezTo>
                <a:cubicBezTo>
                  <a:pt x="158750" y="152400"/>
                  <a:pt x="82550" y="141817"/>
                  <a:pt x="78317" y="120650"/>
                </a:cubicBezTo>
                <a:cubicBezTo>
                  <a:pt x="74084" y="99483"/>
                  <a:pt x="135467" y="63500"/>
                  <a:pt x="129117" y="44450"/>
                </a:cubicBezTo>
                <a:cubicBezTo>
                  <a:pt x="122767" y="25400"/>
                  <a:pt x="63500" y="0"/>
                  <a:pt x="40217" y="6350"/>
                </a:cubicBezTo>
                <a:cubicBezTo>
                  <a:pt x="16934" y="12700"/>
                  <a:pt x="0" y="31750"/>
                  <a:pt x="2117" y="69850"/>
                </a:cubicBezTo>
                <a:close/>
              </a:path>
            </a:pathLst>
          </a:custGeom>
          <a:solidFill>
            <a:schemeClr val="tx2">
              <a:lumMod val="60000"/>
              <a:lumOff val="4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hlinkClick r:id="rId17" action="ppaction://hlinksldjump"/>
          </p:cNvPr>
          <p:cNvSpPr txBox="1"/>
          <p:nvPr/>
        </p:nvSpPr>
        <p:spPr>
          <a:xfrm>
            <a:off x="2438911" y="6143644"/>
            <a:ext cx="1500198"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Водохранилища</a:t>
            </a:r>
            <a:endParaRPr lang="ru-RU" sz="1400" b="1" dirty="0">
              <a:latin typeface="Times New Roman" pitchFamily="18" charset="0"/>
              <a:cs typeface="Times New Roman" pitchFamily="18" charset="0"/>
            </a:endParaRPr>
          </a:p>
        </p:txBody>
      </p:sp>
      <p:sp>
        <p:nvSpPr>
          <p:cNvPr id="28" name="Полилиния 27">
            <a:hlinkClick r:id="rId18" action="ppaction://hlinksldjump"/>
            <a:hlinkHover r:id="" action="ppaction://noaction" highlightClick="1"/>
          </p:cNvPr>
          <p:cNvSpPr/>
          <p:nvPr/>
        </p:nvSpPr>
        <p:spPr>
          <a:xfrm>
            <a:off x="597431" y="6211890"/>
            <a:ext cx="154516" cy="184150"/>
          </a:xfrm>
          <a:custGeom>
            <a:avLst/>
            <a:gdLst>
              <a:gd name="connsiteX0" fmla="*/ 10583 w 154516"/>
              <a:gd name="connsiteY0" fmla="*/ 114300 h 184150"/>
              <a:gd name="connsiteX1" fmla="*/ 112183 w 154516"/>
              <a:gd name="connsiteY1" fmla="*/ 177800 h 184150"/>
              <a:gd name="connsiteX2" fmla="*/ 150283 w 154516"/>
              <a:gd name="connsiteY2" fmla="*/ 76200 h 184150"/>
              <a:gd name="connsiteX3" fmla="*/ 86783 w 154516"/>
              <a:gd name="connsiteY3" fmla="*/ 0 h 184150"/>
              <a:gd name="connsiteX4" fmla="*/ 48683 w 154516"/>
              <a:gd name="connsiteY4" fmla="*/ 76200 h 184150"/>
              <a:gd name="connsiteX5" fmla="*/ 10583 w 154516"/>
              <a:gd name="connsiteY5" fmla="*/ 1143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16" h="184150">
                <a:moveTo>
                  <a:pt x="10583" y="114300"/>
                </a:moveTo>
                <a:cubicBezTo>
                  <a:pt x="21166" y="131233"/>
                  <a:pt x="88900" y="184150"/>
                  <a:pt x="112183" y="177800"/>
                </a:cubicBezTo>
                <a:cubicBezTo>
                  <a:pt x="135466" y="171450"/>
                  <a:pt x="154516" y="105833"/>
                  <a:pt x="150283" y="76200"/>
                </a:cubicBezTo>
                <a:cubicBezTo>
                  <a:pt x="146050" y="46567"/>
                  <a:pt x="103716" y="0"/>
                  <a:pt x="86783" y="0"/>
                </a:cubicBezTo>
                <a:cubicBezTo>
                  <a:pt x="69850" y="0"/>
                  <a:pt x="61383" y="61383"/>
                  <a:pt x="48683" y="76200"/>
                </a:cubicBezTo>
                <a:cubicBezTo>
                  <a:pt x="35983" y="91017"/>
                  <a:pt x="0" y="97367"/>
                  <a:pt x="10583" y="114300"/>
                </a:cubicBezTo>
                <a:close/>
              </a:path>
            </a:pathLst>
          </a:custGeom>
          <a:solidFill>
            <a:schemeClr val="accent1">
              <a:lumMod val="40000"/>
              <a:lumOff val="60000"/>
              <a:alpha val="4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785786" y="6143644"/>
            <a:ext cx="107157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Озёра</a:t>
            </a:r>
            <a:endParaRPr lang="ru-RU" sz="1400" b="1" dirty="0">
              <a:latin typeface="Times New Roman" pitchFamily="18" charset="0"/>
              <a:cs typeface="Times New Roman" pitchFamily="18" charset="0"/>
            </a:endParaRPr>
          </a:p>
        </p:txBody>
      </p:sp>
      <p:sp>
        <p:nvSpPr>
          <p:cNvPr id="30" name="Полилиния 29">
            <a:hlinkClick r:id="rId19" action="ppaction://hlinksldjump"/>
            <a:hlinkHover r:id="" action="ppaction://noaction" highlightClick="1"/>
          </p:cNvPr>
          <p:cNvSpPr/>
          <p:nvPr/>
        </p:nvSpPr>
        <p:spPr>
          <a:xfrm>
            <a:off x="1606550" y="3274483"/>
            <a:ext cx="139700" cy="118534"/>
          </a:xfrm>
          <a:custGeom>
            <a:avLst/>
            <a:gdLst>
              <a:gd name="connsiteX0" fmla="*/ 19050 w 139700"/>
              <a:gd name="connsiteY0" fmla="*/ 116417 h 118534"/>
              <a:gd name="connsiteX1" fmla="*/ 82550 w 139700"/>
              <a:gd name="connsiteY1" fmla="*/ 52917 h 118534"/>
              <a:gd name="connsiteX2" fmla="*/ 133350 w 139700"/>
              <a:gd name="connsiteY2" fmla="*/ 27517 h 118534"/>
              <a:gd name="connsiteX3" fmla="*/ 44450 w 139700"/>
              <a:gd name="connsiteY3" fmla="*/ 2117 h 118534"/>
              <a:gd name="connsiteX4" fmla="*/ 6350 w 139700"/>
              <a:gd name="connsiteY4" fmla="*/ 40217 h 118534"/>
              <a:gd name="connsiteX5" fmla="*/ 19050 w 139700"/>
              <a:gd name="connsiteY5" fmla="*/ 116417 h 11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00" h="118534">
                <a:moveTo>
                  <a:pt x="19050" y="116417"/>
                </a:moveTo>
                <a:cubicBezTo>
                  <a:pt x="31750" y="118534"/>
                  <a:pt x="63500" y="67734"/>
                  <a:pt x="82550" y="52917"/>
                </a:cubicBezTo>
                <a:cubicBezTo>
                  <a:pt x="101600" y="38100"/>
                  <a:pt x="139700" y="35984"/>
                  <a:pt x="133350" y="27517"/>
                </a:cubicBezTo>
                <a:cubicBezTo>
                  <a:pt x="127000" y="19050"/>
                  <a:pt x="65617" y="0"/>
                  <a:pt x="44450" y="2117"/>
                </a:cubicBezTo>
                <a:cubicBezTo>
                  <a:pt x="23283" y="4234"/>
                  <a:pt x="12700" y="25400"/>
                  <a:pt x="6350" y="40217"/>
                </a:cubicBezTo>
                <a:cubicBezTo>
                  <a:pt x="0" y="55034"/>
                  <a:pt x="6350" y="114300"/>
                  <a:pt x="19050" y="116417"/>
                </a:cubicBezTo>
                <a:close/>
              </a:path>
            </a:pathLst>
          </a:custGeom>
          <a:solidFill>
            <a:schemeClr val="tx2">
              <a:lumMod val="60000"/>
              <a:lumOff val="40000"/>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30">
            <a:hlinkClick r:id="rId20" action="ppaction://hlinksldjump"/>
            <a:hlinkHover r:id="" action="ppaction://noaction" highlightClick="1"/>
          </p:cNvPr>
          <p:cNvSpPr/>
          <p:nvPr/>
        </p:nvSpPr>
        <p:spPr>
          <a:xfrm>
            <a:off x="3348567" y="4140200"/>
            <a:ext cx="97366" cy="135467"/>
          </a:xfrm>
          <a:custGeom>
            <a:avLst/>
            <a:gdLst>
              <a:gd name="connsiteX0" fmla="*/ 4233 w 97366"/>
              <a:gd name="connsiteY0" fmla="*/ 63500 h 135467"/>
              <a:gd name="connsiteX1" fmla="*/ 55033 w 97366"/>
              <a:gd name="connsiteY1" fmla="*/ 127000 h 135467"/>
              <a:gd name="connsiteX2" fmla="*/ 93133 w 97366"/>
              <a:gd name="connsiteY2" fmla="*/ 114300 h 135467"/>
              <a:gd name="connsiteX3" fmla="*/ 80433 w 97366"/>
              <a:gd name="connsiteY3" fmla="*/ 12700 h 135467"/>
              <a:gd name="connsiteX4" fmla="*/ 4233 w 97366"/>
              <a:gd name="connsiteY4" fmla="*/ 63500 h 135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6" h="135467">
                <a:moveTo>
                  <a:pt x="4233" y="63500"/>
                </a:moveTo>
                <a:cubicBezTo>
                  <a:pt x="0" y="82550"/>
                  <a:pt x="40216" y="118533"/>
                  <a:pt x="55033" y="127000"/>
                </a:cubicBezTo>
                <a:cubicBezTo>
                  <a:pt x="69850" y="135467"/>
                  <a:pt x="88900" y="133350"/>
                  <a:pt x="93133" y="114300"/>
                </a:cubicBezTo>
                <a:cubicBezTo>
                  <a:pt x="97366" y="95250"/>
                  <a:pt x="97366" y="25400"/>
                  <a:pt x="80433" y="12700"/>
                </a:cubicBezTo>
                <a:cubicBezTo>
                  <a:pt x="63500" y="0"/>
                  <a:pt x="8466" y="44450"/>
                  <a:pt x="4233" y="63500"/>
                </a:cubicBezTo>
                <a:close/>
              </a:path>
            </a:pathLst>
          </a:custGeom>
          <a:solidFill>
            <a:schemeClr val="accent1">
              <a:lumMod val="40000"/>
              <a:lumOff val="60000"/>
              <a:alpha val="41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a:hlinkClick r:id="rId10" action="ppaction://hlinksldjump"/>
          </p:cNvPr>
          <p:cNvSpPr/>
          <p:nvPr/>
        </p:nvSpPr>
        <p:spPr>
          <a:xfrm>
            <a:off x="1071538" y="1928802"/>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hlinkClick r:id="rId6" action="ppaction://hlinksldjump"/>
          </p:cNvPr>
          <p:cNvSpPr/>
          <p:nvPr/>
        </p:nvSpPr>
        <p:spPr>
          <a:xfrm>
            <a:off x="1428728" y="1928802"/>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hlinkClick r:id="rId7" action="ppaction://hlinksldjump"/>
          </p:cNvPr>
          <p:cNvSpPr/>
          <p:nvPr/>
        </p:nvSpPr>
        <p:spPr>
          <a:xfrm>
            <a:off x="1643042" y="2071678"/>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rId8" action="ppaction://hlinksldjump"/>
          </p:cNvPr>
          <p:cNvSpPr/>
          <p:nvPr/>
        </p:nvSpPr>
        <p:spPr>
          <a:xfrm>
            <a:off x="4929190" y="2071678"/>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hlinkClick r:id="rId20" action="ppaction://hlinksldjump"/>
          </p:cNvPr>
          <p:cNvSpPr/>
          <p:nvPr/>
        </p:nvSpPr>
        <p:spPr>
          <a:xfrm>
            <a:off x="3286116" y="4071942"/>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hlinkClick r:id="rId11" action="ppaction://hlinksldjump"/>
          </p:cNvPr>
          <p:cNvSpPr/>
          <p:nvPr/>
        </p:nvSpPr>
        <p:spPr>
          <a:xfrm>
            <a:off x="4286248" y="4714884"/>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hlinkClick r:id="rId9" action="ppaction://hlinksldjump"/>
          </p:cNvPr>
          <p:cNvSpPr/>
          <p:nvPr/>
        </p:nvSpPr>
        <p:spPr>
          <a:xfrm>
            <a:off x="7500958" y="4857760"/>
            <a:ext cx="214314" cy="28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hlinkClick r:id="rId16" action="ppaction://hlinksldjump"/>
          </p:cNvPr>
          <p:cNvSpPr/>
          <p:nvPr/>
        </p:nvSpPr>
        <p:spPr>
          <a:xfrm>
            <a:off x="1285852" y="2285992"/>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hlinkClick r:id="rId19" action="ppaction://hlinksldjump"/>
            <a:hlinkHover r:id="" action="ppaction://noaction" highlightClick="1"/>
          </p:cNvPr>
          <p:cNvSpPr/>
          <p:nvPr/>
        </p:nvSpPr>
        <p:spPr>
          <a:xfrm>
            <a:off x="1357290" y="3071810"/>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a:hlinkClick r:id="rId15" action="ppaction://hlinksldjump"/>
          </p:cNvPr>
          <p:cNvSpPr/>
          <p:nvPr/>
        </p:nvSpPr>
        <p:spPr>
          <a:xfrm>
            <a:off x="4071934" y="4214818"/>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a:hlinkClick r:id="rId14" action="ppaction://hlinksldjump"/>
          </p:cNvPr>
          <p:cNvSpPr/>
          <p:nvPr/>
        </p:nvSpPr>
        <p:spPr>
          <a:xfrm>
            <a:off x="4786314" y="4143380"/>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a:hlinkClick r:id="rId13" action="ppaction://hlinksldjump"/>
          </p:cNvPr>
          <p:cNvSpPr/>
          <p:nvPr/>
        </p:nvSpPr>
        <p:spPr>
          <a:xfrm>
            <a:off x="5286380" y="3214686"/>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a:hlinkClick r:id="rId12" action="ppaction://hlinksldjump"/>
          </p:cNvPr>
          <p:cNvSpPr/>
          <p:nvPr/>
        </p:nvSpPr>
        <p:spPr>
          <a:xfrm>
            <a:off x="6572264" y="3857628"/>
            <a:ext cx="571504" cy="5000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14356"/>
            <a:ext cx="457203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Информация (Озёра)</a:t>
            </a:r>
            <a:endParaRPr lang="ru-RU" sz="3600" b="1"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0" y="1428736"/>
            <a:ext cx="8643950" cy="4524315"/>
          </a:xfrm>
          <a:prstGeom prst="rect">
            <a:avLst/>
          </a:prstGeom>
        </p:spPr>
        <p:txBody>
          <a:bodyPr wrap="square">
            <a:spAutoFit/>
          </a:bodyPr>
          <a:lstStyle/>
          <a:p>
            <a:r>
              <a:rPr lang="ru-RU" b="1" i="1" dirty="0" smtClean="0">
                <a:latin typeface="Times New Roman" pitchFamily="18" charset="0"/>
                <a:cs typeface="Times New Roman" pitchFamily="18" charset="0"/>
              </a:rPr>
              <a:t>Озеро — компонент гидросферы, представляющий собой естественный или искусственно созданный водоём, заполненный в пределах озёрной чаши (озёрного ложа) водой и не имеющий непосредственного соединения с морем (океаном). 					Озёра являются предметом изучения науки 					лимнологии.</a:t>
            </a:r>
          </a:p>
          <a:p>
            <a:r>
              <a:rPr lang="ru-RU" b="1" i="1" dirty="0" smtClean="0">
                <a:latin typeface="Times New Roman" pitchFamily="18" charset="0"/>
                <a:cs typeface="Times New Roman" pitchFamily="18" charset="0"/>
              </a:rPr>
              <a:t>				С точки зрения планетологии, озеро 					представляет собой существующий 					стабильно во времени и пространстве 					объект, заполненный веществом, 						находящимся в жидкой фазе, размеры 					которого занимают промежуточное 					положение между морем и лужей.</a:t>
            </a:r>
          </a:p>
          <a:p>
            <a:r>
              <a:rPr lang="ru-RU" b="1" i="1" dirty="0" smtClean="0">
                <a:latin typeface="Times New Roman" pitchFamily="18" charset="0"/>
                <a:cs typeface="Times New Roman" pitchFamily="18" charset="0"/>
              </a:rPr>
              <a:t>				С точки зрения географии, озеро 						представляет собой замкнутое углубление 					суши, в которое стекает и накапливается вода. Озёра не являются частью Мирового океана.</a:t>
            </a:r>
            <a:endParaRPr lang="ru-RU" b="1" i="1" dirty="0">
              <a:latin typeface="Times New Roman" pitchFamily="18" charset="0"/>
              <a:cs typeface="Times New Roman" pitchFamily="18" charset="0"/>
            </a:endParaRPr>
          </a:p>
        </p:txBody>
      </p:sp>
      <p:pic>
        <p:nvPicPr>
          <p:cNvPr id="15362" name="Picture 2" descr="O:\Гидрология\озера\1210068214_ladojskoe-ozer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8868"/>
            <a:ext cx="3669474" cy="3078154"/>
          </a:xfrm>
          <a:prstGeom prst="rect">
            <a:avLst/>
          </a:prstGeom>
          <a:noFill/>
        </p:spPr>
      </p:pic>
      <p:sp>
        <p:nvSpPr>
          <p:cNvPr id="5" name="Стрелка вправо 4">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143932" cy="5909310"/>
          </a:xfrm>
          <a:prstGeom prst="rect">
            <a:avLst/>
          </a:prstGeom>
        </p:spPr>
        <p:txBody>
          <a:bodyPr wrap="square">
            <a:spAutoFit/>
          </a:bodyPr>
          <a:lstStyle/>
          <a:p>
            <a:r>
              <a:rPr lang="ru-RU" b="1" i="1" dirty="0" smtClean="0">
                <a:latin typeface="Times New Roman" pitchFamily="18" charset="0"/>
                <a:cs typeface="Times New Roman" pitchFamily="18" charset="0"/>
              </a:rPr>
              <a:t>Хотя химический состав озёр остаётся относительно длительное время постоянным, в отличие от реки заполняющее его вещество обновляется значительно реже, а имеющиеся в нём течения не являются преобладающим фактором, определяющим его режим. Озёра регулируют сток рек, задерживая в своих котловинах полые воды и отдавая их в другие периоды. В водах озёр происходят химические и биологические реакции. Одни элементы переходят из</a:t>
            </a:r>
          </a:p>
          <a:p>
            <a:r>
              <a:rPr lang="ru-RU" b="1" i="1" dirty="0" smtClean="0">
                <a:latin typeface="Times New Roman" pitchFamily="18" charset="0"/>
                <a:cs typeface="Times New Roman" pitchFamily="18" charset="0"/>
              </a:rPr>
              <a:t> воды в донные отложения,</a:t>
            </a:r>
          </a:p>
          <a:p>
            <a:r>
              <a:rPr lang="ru-RU" b="1" i="1" dirty="0" smtClean="0">
                <a:latin typeface="Times New Roman" pitchFamily="18" charset="0"/>
                <a:cs typeface="Times New Roman" pitchFamily="18" charset="0"/>
              </a:rPr>
              <a:t> другие — наоборот. В ряде</a:t>
            </a:r>
          </a:p>
          <a:p>
            <a:r>
              <a:rPr lang="ru-RU" b="1" i="1" dirty="0" smtClean="0">
                <a:latin typeface="Times New Roman" pitchFamily="18" charset="0"/>
                <a:cs typeface="Times New Roman" pitchFamily="18" charset="0"/>
              </a:rPr>
              <a:t> озёр, главным образом не</a:t>
            </a:r>
          </a:p>
          <a:p>
            <a:r>
              <a:rPr lang="ru-RU" b="1" i="1" dirty="0" smtClean="0">
                <a:latin typeface="Times New Roman" pitchFamily="18" charset="0"/>
                <a:cs typeface="Times New Roman" pitchFamily="18" charset="0"/>
              </a:rPr>
              <a:t> имеющих стока, в связи с </a:t>
            </a:r>
          </a:p>
          <a:p>
            <a:r>
              <a:rPr lang="ru-RU" b="1" i="1" dirty="0" smtClean="0">
                <a:latin typeface="Times New Roman" pitchFamily="18" charset="0"/>
                <a:cs typeface="Times New Roman" pitchFamily="18" charset="0"/>
              </a:rPr>
              <a:t>испарением воды </a:t>
            </a:r>
          </a:p>
          <a:p>
            <a:r>
              <a:rPr lang="ru-RU" b="1" i="1" dirty="0" smtClean="0">
                <a:latin typeface="Times New Roman" pitchFamily="18" charset="0"/>
                <a:cs typeface="Times New Roman" pitchFamily="18" charset="0"/>
              </a:rPr>
              <a:t>повышается концентрация</a:t>
            </a:r>
          </a:p>
          <a:p>
            <a:r>
              <a:rPr lang="ru-RU" b="1" i="1" dirty="0" smtClean="0">
                <a:latin typeface="Times New Roman" pitchFamily="18" charset="0"/>
                <a:cs typeface="Times New Roman" pitchFamily="18" charset="0"/>
              </a:rPr>
              <a:t> солей. Результатом</a:t>
            </a:r>
          </a:p>
          <a:p>
            <a:r>
              <a:rPr lang="ru-RU" b="1" i="1" dirty="0" smtClean="0">
                <a:latin typeface="Times New Roman" pitchFamily="18" charset="0"/>
                <a:cs typeface="Times New Roman" pitchFamily="18" charset="0"/>
              </a:rPr>
              <a:t> являются существенные</a:t>
            </a:r>
          </a:p>
          <a:p>
            <a:r>
              <a:rPr lang="ru-RU" b="1" i="1" dirty="0" smtClean="0">
                <a:latin typeface="Times New Roman" pitchFamily="18" charset="0"/>
                <a:cs typeface="Times New Roman" pitchFamily="18" charset="0"/>
              </a:rPr>
              <a:t> изменения минерализации</a:t>
            </a:r>
          </a:p>
          <a:p>
            <a:r>
              <a:rPr lang="ru-RU" b="1" i="1" dirty="0" smtClean="0">
                <a:latin typeface="Times New Roman" pitchFamily="18" charset="0"/>
                <a:cs typeface="Times New Roman" pitchFamily="18" charset="0"/>
              </a:rPr>
              <a:t> и солевого состава озёр. </a:t>
            </a:r>
          </a:p>
          <a:p>
            <a:r>
              <a:rPr lang="ru-RU" b="1" i="1" dirty="0" smtClean="0">
                <a:latin typeface="Times New Roman" pitchFamily="18" charset="0"/>
                <a:cs typeface="Times New Roman" pitchFamily="18" charset="0"/>
              </a:rPr>
              <a:t>Благодаря значительной </a:t>
            </a:r>
          </a:p>
          <a:p>
            <a:r>
              <a:rPr lang="ru-RU" b="1" i="1" dirty="0" smtClean="0">
                <a:latin typeface="Times New Roman" pitchFamily="18" charset="0"/>
                <a:cs typeface="Times New Roman" pitchFamily="18" charset="0"/>
              </a:rPr>
              <a:t>тепловой инерции водной </a:t>
            </a:r>
          </a:p>
          <a:p>
            <a:r>
              <a:rPr lang="ru-RU" b="1" i="1" dirty="0" smtClean="0">
                <a:latin typeface="Times New Roman" pitchFamily="18" charset="0"/>
                <a:cs typeface="Times New Roman" pitchFamily="18" charset="0"/>
              </a:rPr>
              <a:t>массы крупные озёра смягчают климат прилегающих районов, уменьшая годовые и сезонные колебания метеорологических элементов.</a:t>
            </a:r>
          </a:p>
        </p:txBody>
      </p:sp>
      <p:pic>
        <p:nvPicPr>
          <p:cNvPr id="17410" name="Picture 2" descr="O:\Гидрология\озера\1163727617_kruglo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16" y="2143116"/>
            <a:ext cx="5715000" cy="3552825"/>
          </a:xfrm>
          <a:prstGeom prst="rect">
            <a:avLst/>
          </a:prstGeom>
          <a:noFill/>
        </p:spPr>
      </p:pic>
      <p:sp>
        <p:nvSpPr>
          <p:cNvPr id="4" name="Стрелка вправо 3">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071546"/>
            <a:ext cx="4572000" cy="5078313"/>
          </a:xfrm>
          <a:prstGeom prst="rect">
            <a:avLst/>
          </a:prstGeom>
        </p:spPr>
        <p:txBody>
          <a:bodyPr>
            <a:spAutoFit/>
          </a:bodyPr>
          <a:lstStyle/>
          <a:p>
            <a:r>
              <a:rPr lang="ru-RU" b="1" i="1" dirty="0" smtClean="0">
                <a:latin typeface="Times New Roman" pitchFamily="18" charset="0"/>
                <a:cs typeface="Times New Roman" pitchFamily="18" charset="0"/>
              </a:rPr>
              <a:t>Форма, размеры и рельеф дна озёрных котловин существенно меняются при накоплении донных отложений. Зарастание озёр создает новые формы рельефа, равнинные или даже выпуклые. Озёра и, особенно, водохранилища часто создают подпор грунтовых вод, вызывающий заболачивание близлежащих участков суши. В результате непрерывного накопления органических и минеральных частиц в озёрах образуются мощные толщи донных отложений. Эти отложения видоизменяются при дальнейшем развитии водоемов и превращении их в болота или сушу. При определенных условиях они преобразуются в горные породы органического происхождения.</a:t>
            </a:r>
            <a:endParaRPr lang="ru-RU" b="1" i="1" dirty="0">
              <a:latin typeface="Times New Roman" pitchFamily="18" charset="0"/>
              <a:cs typeface="Times New Roman" pitchFamily="18" charset="0"/>
            </a:endParaRPr>
          </a:p>
        </p:txBody>
      </p:sp>
      <p:pic>
        <p:nvPicPr>
          <p:cNvPr id="16386" name="Picture 2" descr="O:\Гидрология\озера\23_oz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8" y="357166"/>
            <a:ext cx="3819525" cy="5715000"/>
          </a:xfrm>
          <a:prstGeom prst="rect">
            <a:avLst/>
          </a:prstGeom>
          <a:noFill/>
        </p:spPr>
      </p:pic>
      <p:sp>
        <p:nvSpPr>
          <p:cNvPr id="6" name="Стрелка влево 5">
            <a:hlinkClick r:id="rId3"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
        <p:nvSpPr>
          <p:cNvPr id="8" name="Овал 7">
            <a:hlinkClick r:id="rId4" action="ppaction://hlinksldjump"/>
          </p:cNvPr>
          <p:cNvSpPr/>
          <p:nvPr/>
        </p:nvSpPr>
        <p:spPr>
          <a:xfrm>
            <a:off x="7286644" y="6357958"/>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500958"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озерам</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642918"/>
            <a:ext cx="757242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Информация (Водохранилища)</a:t>
            </a:r>
            <a:endParaRPr lang="ru-RU" sz="3600" b="1"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214282" y="1225689"/>
            <a:ext cx="8286808" cy="5355312"/>
          </a:xfrm>
          <a:prstGeom prst="rect">
            <a:avLst/>
          </a:prstGeom>
        </p:spPr>
        <p:txBody>
          <a:bodyPr wrap="square">
            <a:spAutoFit/>
          </a:bodyPr>
          <a:lstStyle/>
          <a:p>
            <a:r>
              <a:rPr lang="ru-RU" b="1" i="1" dirty="0" smtClean="0">
                <a:latin typeface="Times New Roman" pitchFamily="18" charset="0"/>
                <a:cs typeface="Times New Roman" pitchFamily="18" charset="0"/>
              </a:rPr>
              <a:t>Водохранилище — искусственный водоём, образованный, как правило, в долине реки водоподпорными сооружениями для накопления и хранения воды в целях её использования в народном хозяйстве.</a:t>
            </a:r>
          </a:p>
          <a:p>
            <a:r>
              <a:rPr lang="ru-RU" b="1" i="1" dirty="0" smtClean="0">
                <a:latin typeface="Times New Roman" pitchFamily="18" charset="0"/>
                <a:cs typeface="Times New Roman" pitchFamily="18" charset="0"/>
              </a:rPr>
              <a:t>Водохранилища делятся на 2 типа: озёрные и речные. Для водохранилищ озёрного типа (например, Рыбинского) характерно формирование водных масс, существенно отличных по своим физическим</a:t>
            </a:r>
          </a:p>
          <a:p>
            <a:r>
              <a:rPr lang="ru-RU" b="1" i="1" dirty="0" smtClean="0">
                <a:latin typeface="Times New Roman" pitchFamily="18" charset="0"/>
                <a:cs typeface="Times New Roman" pitchFamily="18" charset="0"/>
              </a:rPr>
              <a:t> свойствам от свойств вод притоков. Течения </a:t>
            </a:r>
          </a:p>
          <a:p>
            <a:r>
              <a:rPr lang="ru-RU" b="1" i="1" dirty="0" smtClean="0">
                <a:latin typeface="Times New Roman" pitchFamily="18" charset="0"/>
                <a:cs typeface="Times New Roman" pitchFamily="18" charset="0"/>
              </a:rPr>
              <a:t>в этих водохранилищах связаны больше всего</a:t>
            </a:r>
          </a:p>
          <a:p>
            <a:r>
              <a:rPr lang="ru-RU" b="1" i="1" dirty="0" smtClean="0">
                <a:latin typeface="Times New Roman" pitchFamily="18" charset="0"/>
                <a:cs typeface="Times New Roman" pitchFamily="18" charset="0"/>
              </a:rPr>
              <a:t> с ветрами. Водохранилища речного (руслового)</a:t>
            </a:r>
          </a:p>
          <a:p>
            <a:r>
              <a:rPr lang="ru-RU" b="1" i="1" dirty="0" smtClean="0">
                <a:latin typeface="Times New Roman" pitchFamily="18" charset="0"/>
                <a:cs typeface="Times New Roman" pitchFamily="18" charset="0"/>
              </a:rPr>
              <a:t> типа (например, </a:t>
            </a:r>
            <a:r>
              <a:rPr lang="ru-RU" b="1" i="1" dirty="0" err="1" smtClean="0">
                <a:latin typeface="Times New Roman" pitchFamily="18" charset="0"/>
                <a:cs typeface="Times New Roman" pitchFamily="18" charset="0"/>
              </a:rPr>
              <a:t>Дубоссарское</a:t>
            </a:r>
            <a:r>
              <a:rPr lang="ru-RU" b="1" i="1" dirty="0" smtClean="0">
                <a:latin typeface="Times New Roman" pitchFamily="18" charset="0"/>
                <a:cs typeface="Times New Roman" pitchFamily="18" charset="0"/>
              </a:rPr>
              <a:t>) имеют </a:t>
            </a:r>
          </a:p>
          <a:p>
            <a:r>
              <a:rPr lang="ru-RU" b="1" i="1" dirty="0" smtClean="0">
                <a:latin typeface="Times New Roman" pitchFamily="18" charset="0"/>
                <a:cs typeface="Times New Roman" pitchFamily="18" charset="0"/>
              </a:rPr>
              <a:t>вытянутую форму, течения в них, обычно, </a:t>
            </a:r>
          </a:p>
          <a:p>
            <a:r>
              <a:rPr lang="ru-RU" b="1" i="1" dirty="0" smtClean="0">
                <a:latin typeface="Times New Roman" pitchFamily="18" charset="0"/>
                <a:cs typeface="Times New Roman" pitchFamily="18" charset="0"/>
              </a:rPr>
              <a:t>стоковые; водная масса по своим характеристикам</a:t>
            </a:r>
          </a:p>
          <a:p>
            <a:r>
              <a:rPr lang="ru-RU" b="1" i="1" dirty="0" smtClean="0">
                <a:latin typeface="Times New Roman" pitchFamily="18" charset="0"/>
                <a:cs typeface="Times New Roman" pitchFamily="18" charset="0"/>
              </a:rPr>
              <a:t> близка к речным водам.</a:t>
            </a:r>
          </a:p>
          <a:p>
            <a:r>
              <a:rPr lang="ru-RU" b="1" i="1" dirty="0" smtClean="0">
                <a:latin typeface="Times New Roman" pitchFamily="18" charset="0"/>
                <a:cs typeface="Times New Roman" pitchFamily="18" charset="0"/>
              </a:rPr>
              <a:t>Основными параметрами водохранилища являются</a:t>
            </a:r>
          </a:p>
          <a:p>
            <a:r>
              <a:rPr lang="ru-RU" b="1" i="1" dirty="0" smtClean="0">
                <a:latin typeface="Times New Roman" pitchFamily="18" charset="0"/>
                <a:cs typeface="Times New Roman" pitchFamily="18" charset="0"/>
              </a:rPr>
              <a:t> объём, площадь зеркала и амплитуда колебания уровней воды в условиях его эксплуатации.</a:t>
            </a:r>
          </a:p>
          <a:p>
            <a:r>
              <a:rPr lang="ru-RU" b="1" i="1" dirty="0" smtClean="0">
                <a:latin typeface="Times New Roman" pitchFamily="18" charset="0"/>
                <a:cs typeface="Times New Roman" pitchFamily="18" charset="0"/>
              </a:rPr>
              <a:t>Создание водохранилищ существенно изменяет ландшафт речных долин, а регулирование ими стока преобразует естественный гидрологический режим реки в пределах подпора. </a:t>
            </a:r>
            <a:endParaRPr lang="ru-RU" b="1" i="1" dirty="0">
              <a:latin typeface="Times New Roman" pitchFamily="18" charset="0"/>
              <a:cs typeface="Times New Roman" pitchFamily="18" charset="0"/>
            </a:endParaRPr>
          </a:p>
        </p:txBody>
      </p:sp>
      <p:pic>
        <p:nvPicPr>
          <p:cNvPr id="13314" name="Picture 2" descr="O:\Гидрология\озера\250px-Shihmen_Reservoir_(02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8" y="2643182"/>
            <a:ext cx="3175000" cy="2387600"/>
          </a:xfrm>
          <a:prstGeom prst="rect">
            <a:avLst/>
          </a:prstGeom>
          <a:noFill/>
        </p:spPr>
      </p:pic>
      <p:sp>
        <p:nvSpPr>
          <p:cNvPr id="5" name="Стрелка вправо 4">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612" y="285728"/>
            <a:ext cx="3357586" cy="707886"/>
          </a:xfrm>
          <a:prstGeom prst="rect">
            <a:avLst/>
          </a:prstGeom>
          <a:noFill/>
        </p:spPr>
        <p:txBody>
          <a:bodyPr wrap="square" rtlCol="0">
            <a:spAutoFit/>
          </a:bodyPr>
          <a:lstStyle/>
          <a:p>
            <a:pPr algn="ctr"/>
            <a:r>
              <a:rPr lang="ru-RU" sz="4000" b="1" dirty="0" smtClean="0">
                <a:solidFill>
                  <a:srgbClr val="002060"/>
                </a:solidFill>
                <a:latin typeface="Times New Roman" pitchFamily="18" charset="0"/>
                <a:cs typeface="Times New Roman" pitchFamily="18" charset="0"/>
              </a:rPr>
              <a:t>Реки</a:t>
            </a:r>
            <a:endParaRPr lang="ru-RU" sz="4000" b="1" dirty="0">
              <a:solidFill>
                <a:srgbClr val="002060"/>
              </a:solidFill>
              <a:latin typeface="Times New Roman" pitchFamily="18" charset="0"/>
              <a:cs typeface="Times New Roman" pitchFamily="18" charset="0"/>
            </a:endParaRPr>
          </a:p>
        </p:txBody>
      </p:sp>
      <p:pic>
        <p:nvPicPr>
          <p:cNvPr id="3074" name="Picture 2" descr="O:\география\Контурные карты.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38" y="928670"/>
            <a:ext cx="8908256" cy="5281615"/>
          </a:xfrm>
          <a:prstGeom prst="rect">
            <a:avLst/>
          </a:prstGeom>
          <a:noFill/>
        </p:spPr>
      </p:pic>
      <p:sp>
        <p:nvSpPr>
          <p:cNvPr id="17" name="Полилиния 16">
            <a:hlinkClick r:id="rId3" action="ppaction://hlinksldjump"/>
            <a:hlinkHover r:id="" action="ppaction://noaction" highlightClick="1"/>
          </p:cNvPr>
          <p:cNvSpPr/>
          <p:nvPr/>
        </p:nvSpPr>
        <p:spPr>
          <a:xfrm>
            <a:off x="944033" y="2686050"/>
            <a:ext cx="1797050" cy="1661583"/>
          </a:xfrm>
          <a:custGeom>
            <a:avLst/>
            <a:gdLst>
              <a:gd name="connsiteX0" fmla="*/ 8467 w 1797050"/>
              <a:gd name="connsiteY0" fmla="*/ 1581150 h 1661583"/>
              <a:gd name="connsiteX1" fmla="*/ 84667 w 1797050"/>
              <a:gd name="connsiteY1" fmla="*/ 1263650 h 1661583"/>
              <a:gd name="connsiteX2" fmla="*/ 351367 w 1797050"/>
              <a:gd name="connsiteY2" fmla="*/ 1009650 h 1661583"/>
              <a:gd name="connsiteX3" fmla="*/ 567267 w 1797050"/>
              <a:gd name="connsiteY3" fmla="*/ 869950 h 1661583"/>
              <a:gd name="connsiteX4" fmla="*/ 389467 w 1797050"/>
              <a:gd name="connsiteY4" fmla="*/ 590550 h 1661583"/>
              <a:gd name="connsiteX5" fmla="*/ 325967 w 1797050"/>
              <a:gd name="connsiteY5" fmla="*/ 374650 h 1661583"/>
              <a:gd name="connsiteX6" fmla="*/ 84667 w 1797050"/>
              <a:gd name="connsiteY6" fmla="*/ 450850 h 1661583"/>
              <a:gd name="connsiteX7" fmla="*/ 122767 w 1797050"/>
              <a:gd name="connsiteY7" fmla="*/ 209550 h 1661583"/>
              <a:gd name="connsiteX8" fmla="*/ 338667 w 1797050"/>
              <a:gd name="connsiteY8" fmla="*/ 19050 h 1661583"/>
              <a:gd name="connsiteX9" fmla="*/ 719667 w 1797050"/>
              <a:gd name="connsiteY9" fmla="*/ 95250 h 1661583"/>
              <a:gd name="connsiteX10" fmla="*/ 1087967 w 1797050"/>
              <a:gd name="connsiteY10" fmla="*/ 285750 h 1661583"/>
              <a:gd name="connsiteX11" fmla="*/ 1722967 w 1797050"/>
              <a:gd name="connsiteY11" fmla="*/ 628650 h 1661583"/>
              <a:gd name="connsiteX12" fmla="*/ 1532467 w 1797050"/>
              <a:gd name="connsiteY12" fmla="*/ 1009650 h 1661583"/>
              <a:gd name="connsiteX13" fmla="*/ 1545167 w 1797050"/>
              <a:gd name="connsiteY13" fmla="*/ 1276350 h 1661583"/>
              <a:gd name="connsiteX14" fmla="*/ 1075267 w 1797050"/>
              <a:gd name="connsiteY14" fmla="*/ 1428750 h 1661583"/>
              <a:gd name="connsiteX15" fmla="*/ 1049867 w 1797050"/>
              <a:gd name="connsiteY15" fmla="*/ 1035050 h 1661583"/>
              <a:gd name="connsiteX16" fmla="*/ 795867 w 1797050"/>
              <a:gd name="connsiteY16" fmla="*/ 1238250 h 1661583"/>
              <a:gd name="connsiteX17" fmla="*/ 491067 w 1797050"/>
              <a:gd name="connsiteY17" fmla="*/ 1111250 h 1661583"/>
              <a:gd name="connsiteX18" fmla="*/ 224367 w 1797050"/>
              <a:gd name="connsiteY18" fmla="*/ 1250950 h 1661583"/>
              <a:gd name="connsiteX19" fmla="*/ 198967 w 1797050"/>
              <a:gd name="connsiteY19" fmla="*/ 1555750 h 1661583"/>
              <a:gd name="connsiteX20" fmla="*/ 135467 w 1797050"/>
              <a:gd name="connsiteY20" fmla="*/ 1657350 h 1661583"/>
              <a:gd name="connsiteX21" fmla="*/ 8467 w 1797050"/>
              <a:gd name="connsiteY21" fmla="*/ 1581150 h 166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7050" h="1661583">
                <a:moveTo>
                  <a:pt x="8467" y="1581150"/>
                </a:moveTo>
                <a:cubicBezTo>
                  <a:pt x="0" y="1515533"/>
                  <a:pt x="27517" y="1358900"/>
                  <a:pt x="84667" y="1263650"/>
                </a:cubicBezTo>
                <a:cubicBezTo>
                  <a:pt x="141817" y="1168400"/>
                  <a:pt x="270934" y="1075267"/>
                  <a:pt x="351367" y="1009650"/>
                </a:cubicBezTo>
                <a:cubicBezTo>
                  <a:pt x="431800" y="944033"/>
                  <a:pt x="560917" y="939800"/>
                  <a:pt x="567267" y="869950"/>
                </a:cubicBezTo>
                <a:cubicBezTo>
                  <a:pt x="573617" y="800100"/>
                  <a:pt x="429684" y="673100"/>
                  <a:pt x="389467" y="590550"/>
                </a:cubicBezTo>
                <a:cubicBezTo>
                  <a:pt x="349250" y="508000"/>
                  <a:pt x="376767" y="397933"/>
                  <a:pt x="325967" y="374650"/>
                </a:cubicBezTo>
                <a:cubicBezTo>
                  <a:pt x="275167" y="351367"/>
                  <a:pt x="118534" y="478367"/>
                  <a:pt x="84667" y="450850"/>
                </a:cubicBezTo>
                <a:cubicBezTo>
                  <a:pt x="50800" y="423333"/>
                  <a:pt x="80434" y="281517"/>
                  <a:pt x="122767" y="209550"/>
                </a:cubicBezTo>
                <a:cubicBezTo>
                  <a:pt x="165100" y="137583"/>
                  <a:pt x="239184" y="38100"/>
                  <a:pt x="338667" y="19050"/>
                </a:cubicBezTo>
                <a:cubicBezTo>
                  <a:pt x="438150" y="0"/>
                  <a:pt x="594784" y="50800"/>
                  <a:pt x="719667" y="95250"/>
                </a:cubicBezTo>
                <a:cubicBezTo>
                  <a:pt x="844550" y="139700"/>
                  <a:pt x="1087967" y="285750"/>
                  <a:pt x="1087967" y="285750"/>
                </a:cubicBezTo>
                <a:cubicBezTo>
                  <a:pt x="1255184" y="374650"/>
                  <a:pt x="1648884" y="508000"/>
                  <a:pt x="1722967" y="628650"/>
                </a:cubicBezTo>
                <a:cubicBezTo>
                  <a:pt x="1797050" y="749300"/>
                  <a:pt x="1562100" y="901700"/>
                  <a:pt x="1532467" y="1009650"/>
                </a:cubicBezTo>
                <a:cubicBezTo>
                  <a:pt x="1502834" y="1117600"/>
                  <a:pt x="1621367" y="1206500"/>
                  <a:pt x="1545167" y="1276350"/>
                </a:cubicBezTo>
                <a:cubicBezTo>
                  <a:pt x="1468967" y="1346200"/>
                  <a:pt x="1157817" y="1468967"/>
                  <a:pt x="1075267" y="1428750"/>
                </a:cubicBezTo>
                <a:cubicBezTo>
                  <a:pt x="992717" y="1388533"/>
                  <a:pt x="1096434" y="1066800"/>
                  <a:pt x="1049867" y="1035050"/>
                </a:cubicBezTo>
                <a:cubicBezTo>
                  <a:pt x="1003300" y="1003300"/>
                  <a:pt x="889000" y="1225550"/>
                  <a:pt x="795867" y="1238250"/>
                </a:cubicBezTo>
                <a:cubicBezTo>
                  <a:pt x="702734" y="1250950"/>
                  <a:pt x="586317" y="1109133"/>
                  <a:pt x="491067" y="1111250"/>
                </a:cubicBezTo>
                <a:cubicBezTo>
                  <a:pt x="395817" y="1113367"/>
                  <a:pt x="273050" y="1176867"/>
                  <a:pt x="224367" y="1250950"/>
                </a:cubicBezTo>
                <a:cubicBezTo>
                  <a:pt x="175684" y="1325033"/>
                  <a:pt x="213784" y="1488017"/>
                  <a:pt x="198967" y="1555750"/>
                </a:cubicBezTo>
                <a:cubicBezTo>
                  <a:pt x="184150" y="1623483"/>
                  <a:pt x="169334" y="1653117"/>
                  <a:pt x="135467" y="1657350"/>
                </a:cubicBezTo>
                <a:cubicBezTo>
                  <a:pt x="101600" y="1661583"/>
                  <a:pt x="16934" y="1646767"/>
                  <a:pt x="8467" y="1581150"/>
                </a:cubicBezTo>
                <a:close/>
              </a:path>
            </a:pathLst>
          </a:custGeom>
          <a:solidFill>
            <a:schemeClr val="accent1">
              <a:lumMod val="40000"/>
              <a:lumOff val="60000"/>
              <a:alpha val="14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hlinkClick r:id="rId3" action="ppaction://hlinksldjump"/>
          </p:cNvPr>
          <p:cNvSpPr txBox="1"/>
          <p:nvPr/>
        </p:nvSpPr>
        <p:spPr>
          <a:xfrm>
            <a:off x="1428728" y="3071810"/>
            <a:ext cx="1000132" cy="400110"/>
          </a:xfrm>
          <a:prstGeom prst="rect">
            <a:avLst/>
          </a:prstGeom>
          <a:noFill/>
        </p:spPr>
        <p:txBody>
          <a:bodyPr wrap="square" rtlCol="0">
            <a:spAutoFit/>
          </a:bodyPr>
          <a:lstStyle/>
          <a:p>
            <a:r>
              <a:rPr lang="ru-RU" sz="2000" b="1" dirty="0" smtClean="0">
                <a:solidFill>
                  <a:schemeClr val="tx2">
                    <a:lumMod val="75000"/>
                  </a:schemeClr>
                </a:solidFill>
              </a:rPr>
              <a:t>Волга</a:t>
            </a:r>
            <a:endParaRPr lang="ru-RU" sz="2000" b="1" dirty="0">
              <a:solidFill>
                <a:schemeClr val="tx2">
                  <a:lumMod val="75000"/>
                </a:schemeClr>
              </a:solidFill>
            </a:endParaRPr>
          </a:p>
        </p:txBody>
      </p:sp>
      <p:sp>
        <p:nvSpPr>
          <p:cNvPr id="14" name="Полилиния 13">
            <a:hlinkClick r:id="rId4" action="ppaction://hlinksldjump"/>
            <a:hlinkHover r:id="" action="ppaction://noaction" highlightClick="1"/>
          </p:cNvPr>
          <p:cNvSpPr/>
          <p:nvPr/>
        </p:nvSpPr>
        <p:spPr>
          <a:xfrm>
            <a:off x="1864783" y="2245783"/>
            <a:ext cx="876300" cy="971550"/>
          </a:xfrm>
          <a:custGeom>
            <a:avLst/>
            <a:gdLst>
              <a:gd name="connsiteX0" fmla="*/ 370417 w 876300"/>
              <a:gd name="connsiteY0" fmla="*/ 27517 h 971550"/>
              <a:gd name="connsiteX1" fmla="*/ 306917 w 876300"/>
              <a:gd name="connsiteY1" fmla="*/ 218017 h 971550"/>
              <a:gd name="connsiteX2" fmla="*/ 103717 w 876300"/>
              <a:gd name="connsiteY2" fmla="*/ 421217 h 971550"/>
              <a:gd name="connsiteX3" fmla="*/ 52917 w 876300"/>
              <a:gd name="connsiteY3" fmla="*/ 548217 h 971550"/>
              <a:gd name="connsiteX4" fmla="*/ 421217 w 876300"/>
              <a:gd name="connsiteY4" fmla="*/ 675217 h 971550"/>
              <a:gd name="connsiteX5" fmla="*/ 726017 w 876300"/>
              <a:gd name="connsiteY5" fmla="*/ 941917 h 971550"/>
              <a:gd name="connsiteX6" fmla="*/ 853017 w 876300"/>
              <a:gd name="connsiteY6" fmla="*/ 853017 h 971550"/>
              <a:gd name="connsiteX7" fmla="*/ 586317 w 876300"/>
              <a:gd name="connsiteY7" fmla="*/ 599017 h 971550"/>
              <a:gd name="connsiteX8" fmla="*/ 611717 w 876300"/>
              <a:gd name="connsiteY8" fmla="*/ 345017 h 971550"/>
              <a:gd name="connsiteX9" fmla="*/ 484717 w 876300"/>
              <a:gd name="connsiteY9" fmla="*/ 52917 h 971550"/>
              <a:gd name="connsiteX10" fmla="*/ 370417 w 876300"/>
              <a:gd name="connsiteY10" fmla="*/ 2751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300" h="971550">
                <a:moveTo>
                  <a:pt x="370417" y="27517"/>
                </a:moveTo>
                <a:cubicBezTo>
                  <a:pt x="340784" y="55034"/>
                  <a:pt x="351367" y="152400"/>
                  <a:pt x="306917" y="218017"/>
                </a:cubicBezTo>
                <a:cubicBezTo>
                  <a:pt x="262467" y="283634"/>
                  <a:pt x="146050" y="366184"/>
                  <a:pt x="103717" y="421217"/>
                </a:cubicBezTo>
                <a:cubicBezTo>
                  <a:pt x="61384" y="476250"/>
                  <a:pt x="0" y="505884"/>
                  <a:pt x="52917" y="548217"/>
                </a:cubicBezTo>
                <a:cubicBezTo>
                  <a:pt x="105834" y="590550"/>
                  <a:pt x="309034" y="609600"/>
                  <a:pt x="421217" y="675217"/>
                </a:cubicBezTo>
                <a:cubicBezTo>
                  <a:pt x="533400" y="740834"/>
                  <a:pt x="654050" y="912284"/>
                  <a:pt x="726017" y="941917"/>
                </a:cubicBezTo>
                <a:cubicBezTo>
                  <a:pt x="797984" y="971550"/>
                  <a:pt x="876300" y="910167"/>
                  <a:pt x="853017" y="853017"/>
                </a:cubicBezTo>
                <a:cubicBezTo>
                  <a:pt x="829734" y="795867"/>
                  <a:pt x="626534" y="683684"/>
                  <a:pt x="586317" y="599017"/>
                </a:cubicBezTo>
                <a:cubicBezTo>
                  <a:pt x="546100" y="514350"/>
                  <a:pt x="628650" y="436034"/>
                  <a:pt x="611717" y="345017"/>
                </a:cubicBezTo>
                <a:cubicBezTo>
                  <a:pt x="594784" y="254000"/>
                  <a:pt x="527050" y="103717"/>
                  <a:pt x="484717" y="52917"/>
                </a:cubicBezTo>
                <a:cubicBezTo>
                  <a:pt x="442384" y="2117"/>
                  <a:pt x="400050" y="0"/>
                  <a:pt x="370417" y="27517"/>
                </a:cubicBezTo>
                <a:close/>
              </a:path>
            </a:pathLst>
          </a:custGeom>
          <a:solidFill>
            <a:schemeClr val="accent1">
              <a:lumMod val="40000"/>
              <a:lumOff val="60000"/>
              <a:alpha val="1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rId4" action="ppaction://hlinksldjump"/>
          </p:cNvPr>
          <p:cNvSpPr txBox="1"/>
          <p:nvPr/>
        </p:nvSpPr>
        <p:spPr>
          <a:xfrm rot="2636870">
            <a:off x="1949228" y="2523193"/>
            <a:ext cx="869853" cy="461665"/>
          </a:xfrm>
          <a:prstGeom prst="rect">
            <a:avLst/>
          </a:prstGeom>
          <a:noFill/>
        </p:spPr>
        <p:txBody>
          <a:bodyPr wrap="square" rtlCol="0">
            <a:spAutoFit/>
          </a:bodyPr>
          <a:lstStyle/>
          <a:p>
            <a:r>
              <a:rPr lang="ru-RU" sz="1200" b="1" dirty="0" smtClean="0">
                <a:solidFill>
                  <a:schemeClr val="tx2">
                    <a:lumMod val="75000"/>
                  </a:schemeClr>
                </a:solidFill>
              </a:rPr>
              <a:t>Сев. Двина</a:t>
            </a:r>
            <a:endParaRPr lang="ru-RU" sz="1200" b="1" dirty="0">
              <a:solidFill>
                <a:schemeClr val="tx2">
                  <a:lumMod val="75000"/>
                </a:schemeClr>
              </a:solidFill>
            </a:endParaRPr>
          </a:p>
        </p:txBody>
      </p:sp>
      <p:sp>
        <p:nvSpPr>
          <p:cNvPr id="13" name="Полилиния 12">
            <a:hlinkClick r:id="rId5" action="ppaction://hlinksldjump"/>
            <a:hlinkHover r:id="" action="ppaction://noaction" highlightClick="1"/>
          </p:cNvPr>
          <p:cNvSpPr/>
          <p:nvPr/>
        </p:nvSpPr>
        <p:spPr>
          <a:xfrm>
            <a:off x="2654300" y="2383367"/>
            <a:ext cx="872067" cy="732366"/>
          </a:xfrm>
          <a:custGeom>
            <a:avLst/>
            <a:gdLst>
              <a:gd name="connsiteX0" fmla="*/ 330200 w 872067"/>
              <a:gd name="connsiteY0" fmla="*/ 4233 h 732366"/>
              <a:gd name="connsiteX1" fmla="*/ 152400 w 872067"/>
              <a:gd name="connsiteY1" fmla="*/ 169333 h 732366"/>
              <a:gd name="connsiteX2" fmla="*/ 25400 w 872067"/>
              <a:gd name="connsiteY2" fmla="*/ 397933 h 732366"/>
              <a:gd name="connsiteX3" fmla="*/ 12700 w 872067"/>
              <a:gd name="connsiteY3" fmla="*/ 626533 h 732366"/>
              <a:gd name="connsiteX4" fmla="*/ 101600 w 872067"/>
              <a:gd name="connsiteY4" fmla="*/ 677333 h 732366"/>
              <a:gd name="connsiteX5" fmla="*/ 203200 w 872067"/>
              <a:gd name="connsiteY5" fmla="*/ 702733 h 732366"/>
              <a:gd name="connsiteX6" fmla="*/ 457200 w 872067"/>
              <a:gd name="connsiteY6" fmla="*/ 499533 h 732366"/>
              <a:gd name="connsiteX7" fmla="*/ 622300 w 872067"/>
              <a:gd name="connsiteY7" fmla="*/ 524933 h 732366"/>
              <a:gd name="connsiteX8" fmla="*/ 863600 w 872067"/>
              <a:gd name="connsiteY8" fmla="*/ 436033 h 732366"/>
              <a:gd name="connsiteX9" fmla="*/ 673100 w 872067"/>
              <a:gd name="connsiteY9" fmla="*/ 321733 h 732366"/>
              <a:gd name="connsiteX10" fmla="*/ 292100 w 872067"/>
              <a:gd name="connsiteY10" fmla="*/ 270933 h 732366"/>
              <a:gd name="connsiteX11" fmla="*/ 469900 w 872067"/>
              <a:gd name="connsiteY11" fmla="*/ 143933 h 732366"/>
              <a:gd name="connsiteX12" fmla="*/ 330200 w 872067"/>
              <a:gd name="connsiteY12" fmla="*/ 4233 h 73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2067" h="732366">
                <a:moveTo>
                  <a:pt x="330200" y="4233"/>
                </a:moveTo>
                <a:cubicBezTo>
                  <a:pt x="277283" y="8466"/>
                  <a:pt x="203200" y="103716"/>
                  <a:pt x="152400" y="169333"/>
                </a:cubicBezTo>
                <a:cubicBezTo>
                  <a:pt x="101600" y="234950"/>
                  <a:pt x="48683" y="321733"/>
                  <a:pt x="25400" y="397933"/>
                </a:cubicBezTo>
                <a:cubicBezTo>
                  <a:pt x="2117" y="474133"/>
                  <a:pt x="0" y="579966"/>
                  <a:pt x="12700" y="626533"/>
                </a:cubicBezTo>
                <a:cubicBezTo>
                  <a:pt x="25400" y="673100"/>
                  <a:pt x="69850" y="664633"/>
                  <a:pt x="101600" y="677333"/>
                </a:cubicBezTo>
                <a:cubicBezTo>
                  <a:pt x="133350" y="690033"/>
                  <a:pt x="143933" y="732366"/>
                  <a:pt x="203200" y="702733"/>
                </a:cubicBezTo>
                <a:cubicBezTo>
                  <a:pt x="262467" y="673100"/>
                  <a:pt x="387350" y="529166"/>
                  <a:pt x="457200" y="499533"/>
                </a:cubicBezTo>
                <a:cubicBezTo>
                  <a:pt x="527050" y="469900"/>
                  <a:pt x="554567" y="535516"/>
                  <a:pt x="622300" y="524933"/>
                </a:cubicBezTo>
                <a:cubicBezTo>
                  <a:pt x="690033" y="514350"/>
                  <a:pt x="855133" y="469900"/>
                  <a:pt x="863600" y="436033"/>
                </a:cubicBezTo>
                <a:cubicBezTo>
                  <a:pt x="872067" y="402166"/>
                  <a:pt x="768350" y="349250"/>
                  <a:pt x="673100" y="321733"/>
                </a:cubicBezTo>
                <a:cubicBezTo>
                  <a:pt x="577850" y="294216"/>
                  <a:pt x="325967" y="300566"/>
                  <a:pt x="292100" y="270933"/>
                </a:cubicBezTo>
                <a:cubicBezTo>
                  <a:pt x="258233" y="241300"/>
                  <a:pt x="463550" y="188383"/>
                  <a:pt x="469900" y="143933"/>
                </a:cubicBezTo>
                <a:cubicBezTo>
                  <a:pt x="476250" y="99483"/>
                  <a:pt x="383117" y="0"/>
                  <a:pt x="330200" y="4233"/>
                </a:cubicBezTo>
                <a:close/>
              </a:path>
            </a:pathLst>
          </a:custGeom>
          <a:solidFill>
            <a:schemeClr val="accent1">
              <a:lumMod val="40000"/>
              <a:lumOff val="60000"/>
              <a:alpha val="1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hlinkClick r:id="rId5" action="ppaction://hlinksldjump"/>
          </p:cNvPr>
          <p:cNvSpPr txBox="1"/>
          <p:nvPr/>
        </p:nvSpPr>
        <p:spPr>
          <a:xfrm rot="20473507">
            <a:off x="2594657" y="2611274"/>
            <a:ext cx="1000132" cy="307777"/>
          </a:xfrm>
          <a:prstGeom prst="rect">
            <a:avLst/>
          </a:prstGeom>
          <a:noFill/>
        </p:spPr>
        <p:txBody>
          <a:bodyPr wrap="square" rtlCol="0">
            <a:spAutoFit/>
          </a:bodyPr>
          <a:lstStyle/>
          <a:p>
            <a:r>
              <a:rPr lang="ru-RU" sz="1400" b="1" dirty="0" smtClean="0">
                <a:solidFill>
                  <a:schemeClr val="tx2">
                    <a:lumMod val="75000"/>
                  </a:schemeClr>
                </a:solidFill>
              </a:rPr>
              <a:t>Печора</a:t>
            </a:r>
            <a:endParaRPr lang="ru-RU" sz="1400" b="1" dirty="0">
              <a:solidFill>
                <a:schemeClr val="tx2">
                  <a:lumMod val="75000"/>
                </a:schemeClr>
              </a:solidFill>
            </a:endParaRPr>
          </a:p>
        </p:txBody>
      </p:sp>
      <p:sp>
        <p:nvSpPr>
          <p:cNvPr id="5" name="Полилиния 4">
            <a:hlinkClick r:id="rId6" action="ppaction://hlinksldjump"/>
            <a:hlinkHover r:id="" action="ppaction://noaction" highlightClick="1"/>
          </p:cNvPr>
          <p:cNvSpPr/>
          <p:nvPr/>
        </p:nvSpPr>
        <p:spPr>
          <a:xfrm>
            <a:off x="3003550" y="2878667"/>
            <a:ext cx="1534583" cy="2448983"/>
          </a:xfrm>
          <a:custGeom>
            <a:avLst/>
            <a:gdLst>
              <a:gd name="connsiteX0" fmla="*/ 654050 w 1534583"/>
              <a:gd name="connsiteY0" fmla="*/ 118533 h 2448983"/>
              <a:gd name="connsiteX1" fmla="*/ 438150 w 1534583"/>
              <a:gd name="connsiteY1" fmla="*/ 16933 h 2448983"/>
              <a:gd name="connsiteX2" fmla="*/ 196850 w 1534583"/>
              <a:gd name="connsiteY2" fmla="*/ 220133 h 2448983"/>
              <a:gd name="connsiteX3" fmla="*/ 120650 w 1534583"/>
              <a:gd name="connsiteY3" fmla="*/ 537633 h 2448983"/>
              <a:gd name="connsiteX4" fmla="*/ 171450 w 1534583"/>
              <a:gd name="connsiteY4" fmla="*/ 778933 h 2448983"/>
              <a:gd name="connsiteX5" fmla="*/ 19050 w 1534583"/>
              <a:gd name="connsiteY5" fmla="*/ 1007533 h 2448983"/>
              <a:gd name="connsiteX6" fmla="*/ 285750 w 1534583"/>
              <a:gd name="connsiteY6" fmla="*/ 1337733 h 2448983"/>
              <a:gd name="connsiteX7" fmla="*/ 171450 w 1534583"/>
              <a:gd name="connsiteY7" fmla="*/ 1401233 h 2448983"/>
              <a:gd name="connsiteX8" fmla="*/ 158750 w 1534583"/>
              <a:gd name="connsiteY8" fmla="*/ 1566333 h 2448983"/>
              <a:gd name="connsiteX9" fmla="*/ 298450 w 1534583"/>
              <a:gd name="connsiteY9" fmla="*/ 1693333 h 2448983"/>
              <a:gd name="connsiteX10" fmla="*/ 577850 w 1534583"/>
              <a:gd name="connsiteY10" fmla="*/ 1490133 h 2448983"/>
              <a:gd name="connsiteX11" fmla="*/ 234950 w 1534583"/>
              <a:gd name="connsiteY11" fmla="*/ 1007533 h 2448983"/>
              <a:gd name="connsiteX12" fmla="*/ 323850 w 1534583"/>
              <a:gd name="connsiteY12" fmla="*/ 842433 h 2448983"/>
              <a:gd name="connsiteX13" fmla="*/ 666750 w 1534583"/>
              <a:gd name="connsiteY13" fmla="*/ 1058333 h 2448983"/>
              <a:gd name="connsiteX14" fmla="*/ 869950 w 1534583"/>
              <a:gd name="connsiteY14" fmla="*/ 1464733 h 2448983"/>
              <a:gd name="connsiteX15" fmla="*/ 641350 w 1534583"/>
              <a:gd name="connsiteY15" fmla="*/ 1731433 h 2448983"/>
              <a:gd name="connsiteX16" fmla="*/ 895350 w 1534583"/>
              <a:gd name="connsiteY16" fmla="*/ 2214033 h 2448983"/>
              <a:gd name="connsiteX17" fmla="*/ 793750 w 1534583"/>
              <a:gd name="connsiteY17" fmla="*/ 2302933 h 2448983"/>
              <a:gd name="connsiteX18" fmla="*/ 1022350 w 1534583"/>
              <a:gd name="connsiteY18" fmla="*/ 2442633 h 2448983"/>
              <a:gd name="connsiteX19" fmla="*/ 1276350 w 1534583"/>
              <a:gd name="connsiteY19" fmla="*/ 2341033 h 2448983"/>
              <a:gd name="connsiteX20" fmla="*/ 1123950 w 1534583"/>
              <a:gd name="connsiteY20" fmla="*/ 2074333 h 2448983"/>
              <a:gd name="connsiteX21" fmla="*/ 1276350 w 1534583"/>
              <a:gd name="connsiteY21" fmla="*/ 2023533 h 2448983"/>
              <a:gd name="connsiteX22" fmla="*/ 1517650 w 1534583"/>
              <a:gd name="connsiteY22" fmla="*/ 1540933 h 2448983"/>
              <a:gd name="connsiteX23" fmla="*/ 1174750 w 1534583"/>
              <a:gd name="connsiteY23" fmla="*/ 1223433 h 2448983"/>
              <a:gd name="connsiteX24" fmla="*/ 895350 w 1534583"/>
              <a:gd name="connsiteY24" fmla="*/ 1134533 h 2448983"/>
              <a:gd name="connsiteX25" fmla="*/ 717550 w 1534583"/>
              <a:gd name="connsiteY25" fmla="*/ 791633 h 2448983"/>
              <a:gd name="connsiteX26" fmla="*/ 349250 w 1534583"/>
              <a:gd name="connsiteY26" fmla="*/ 626533 h 2448983"/>
              <a:gd name="connsiteX27" fmla="*/ 476250 w 1534583"/>
              <a:gd name="connsiteY27" fmla="*/ 220133 h 2448983"/>
              <a:gd name="connsiteX28" fmla="*/ 654050 w 1534583"/>
              <a:gd name="connsiteY28" fmla="*/ 118533 h 244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4583" h="2448983">
                <a:moveTo>
                  <a:pt x="654050" y="118533"/>
                </a:moveTo>
                <a:cubicBezTo>
                  <a:pt x="647700" y="84666"/>
                  <a:pt x="514350" y="0"/>
                  <a:pt x="438150" y="16933"/>
                </a:cubicBezTo>
                <a:cubicBezTo>
                  <a:pt x="361950" y="33866"/>
                  <a:pt x="249767" y="133350"/>
                  <a:pt x="196850" y="220133"/>
                </a:cubicBezTo>
                <a:cubicBezTo>
                  <a:pt x="143933" y="306916"/>
                  <a:pt x="124883" y="444500"/>
                  <a:pt x="120650" y="537633"/>
                </a:cubicBezTo>
                <a:cubicBezTo>
                  <a:pt x="116417" y="630766"/>
                  <a:pt x="188383" y="700616"/>
                  <a:pt x="171450" y="778933"/>
                </a:cubicBezTo>
                <a:cubicBezTo>
                  <a:pt x="154517" y="857250"/>
                  <a:pt x="0" y="914400"/>
                  <a:pt x="19050" y="1007533"/>
                </a:cubicBezTo>
                <a:cubicBezTo>
                  <a:pt x="38100" y="1100666"/>
                  <a:pt x="260350" y="1272116"/>
                  <a:pt x="285750" y="1337733"/>
                </a:cubicBezTo>
                <a:cubicBezTo>
                  <a:pt x="311150" y="1403350"/>
                  <a:pt x="192617" y="1363133"/>
                  <a:pt x="171450" y="1401233"/>
                </a:cubicBezTo>
                <a:cubicBezTo>
                  <a:pt x="150283" y="1439333"/>
                  <a:pt x="137583" y="1517650"/>
                  <a:pt x="158750" y="1566333"/>
                </a:cubicBezTo>
                <a:cubicBezTo>
                  <a:pt x="179917" y="1615016"/>
                  <a:pt x="228600" y="1706033"/>
                  <a:pt x="298450" y="1693333"/>
                </a:cubicBezTo>
                <a:cubicBezTo>
                  <a:pt x="368300" y="1680633"/>
                  <a:pt x="588433" y="1604433"/>
                  <a:pt x="577850" y="1490133"/>
                </a:cubicBezTo>
                <a:cubicBezTo>
                  <a:pt x="567267" y="1375833"/>
                  <a:pt x="277283" y="1115483"/>
                  <a:pt x="234950" y="1007533"/>
                </a:cubicBezTo>
                <a:cubicBezTo>
                  <a:pt x="192617" y="899583"/>
                  <a:pt x="251883" y="833966"/>
                  <a:pt x="323850" y="842433"/>
                </a:cubicBezTo>
                <a:cubicBezTo>
                  <a:pt x="395817" y="850900"/>
                  <a:pt x="575733" y="954616"/>
                  <a:pt x="666750" y="1058333"/>
                </a:cubicBezTo>
                <a:cubicBezTo>
                  <a:pt x="757767" y="1162050"/>
                  <a:pt x="874183" y="1352550"/>
                  <a:pt x="869950" y="1464733"/>
                </a:cubicBezTo>
                <a:cubicBezTo>
                  <a:pt x="865717" y="1576916"/>
                  <a:pt x="637117" y="1606550"/>
                  <a:pt x="641350" y="1731433"/>
                </a:cubicBezTo>
                <a:cubicBezTo>
                  <a:pt x="645583" y="1856316"/>
                  <a:pt x="869950" y="2118783"/>
                  <a:pt x="895350" y="2214033"/>
                </a:cubicBezTo>
                <a:cubicBezTo>
                  <a:pt x="920750" y="2309283"/>
                  <a:pt x="772583" y="2264833"/>
                  <a:pt x="793750" y="2302933"/>
                </a:cubicBezTo>
                <a:cubicBezTo>
                  <a:pt x="814917" y="2341033"/>
                  <a:pt x="941917" y="2436283"/>
                  <a:pt x="1022350" y="2442633"/>
                </a:cubicBezTo>
                <a:cubicBezTo>
                  <a:pt x="1102783" y="2448983"/>
                  <a:pt x="1259417" y="2402416"/>
                  <a:pt x="1276350" y="2341033"/>
                </a:cubicBezTo>
                <a:cubicBezTo>
                  <a:pt x="1293283" y="2279650"/>
                  <a:pt x="1123950" y="2127250"/>
                  <a:pt x="1123950" y="2074333"/>
                </a:cubicBezTo>
                <a:cubicBezTo>
                  <a:pt x="1123950" y="2021416"/>
                  <a:pt x="1210733" y="2112433"/>
                  <a:pt x="1276350" y="2023533"/>
                </a:cubicBezTo>
                <a:cubicBezTo>
                  <a:pt x="1341967" y="1934633"/>
                  <a:pt x="1534583" y="1674283"/>
                  <a:pt x="1517650" y="1540933"/>
                </a:cubicBezTo>
                <a:cubicBezTo>
                  <a:pt x="1500717" y="1407583"/>
                  <a:pt x="1278467" y="1291166"/>
                  <a:pt x="1174750" y="1223433"/>
                </a:cubicBezTo>
                <a:cubicBezTo>
                  <a:pt x="1071033" y="1155700"/>
                  <a:pt x="971550" y="1206500"/>
                  <a:pt x="895350" y="1134533"/>
                </a:cubicBezTo>
                <a:cubicBezTo>
                  <a:pt x="819150" y="1062566"/>
                  <a:pt x="808566" y="876299"/>
                  <a:pt x="717550" y="791633"/>
                </a:cubicBezTo>
                <a:cubicBezTo>
                  <a:pt x="626534" y="706967"/>
                  <a:pt x="389467" y="721783"/>
                  <a:pt x="349250" y="626533"/>
                </a:cubicBezTo>
                <a:cubicBezTo>
                  <a:pt x="309033" y="531283"/>
                  <a:pt x="427567" y="302683"/>
                  <a:pt x="476250" y="220133"/>
                </a:cubicBezTo>
                <a:cubicBezTo>
                  <a:pt x="524933" y="137583"/>
                  <a:pt x="660400" y="152400"/>
                  <a:pt x="654050" y="118533"/>
                </a:cubicBezTo>
                <a:close/>
              </a:path>
            </a:pathLst>
          </a:custGeom>
          <a:solidFill>
            <a:schemeClr val="accent1">
              <a:lumMod val="40000"/>
              <a:lumOff val="60000"/>
              <a:alpha val="12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hlinkClick r:id="rId6" action="ppaction://hlinksldjump"/>
          </p:cNvPr>
          <p:cNvSpPr txBox="1"/>
          <p:nvPr/>
        </p:nvSpPr>
        <p:spPr>
          <a:xfrm rot="1050630">
            <a:off x="3250415" y="3582201"/>
            <a:ext cx="857256" cy="369332"/>
          </a:xfrm>
          <a:prstGeom prst="rect">
            <a:avLst/>
          </a:prstGeom>
          <a:noFill/>
        </p:spPr>
        <p:txBody>
          <a:bodyPr wrap="square" rtlCol="0">
            <a:spAutoFit/>
          </a:bodyPr>
          <a:lstStyle/>
          <a:p>
            <a:r>
              <a:rPr lang="ru-RU" b="1" dirty="0" smtClean="0">
                <a:solidFill>
                  <a:schemeClr val="tx2">
                    <a:lumMod val="75000"/>
                  </a:schemeClr>
                </a:solidFill>
              </a:rPr>
              <a:t>Обь</a:t>
            </a:r>
            <a:endParaRPr lang="ru-RU" b="1" dirty="0">
              <a:solidFill>
                <a:schemeClr val="tx2">
                  <a:lumMod val="75000"/>
                </a:schemeClr>
              </a:solidFill>
            </a:endParaRPr>
          </a:p>
        </p:txBody>
      </p:sp>
      <p:sp>
        <p:nvSpPr>
          <p:cNvPr id="9" name="Полилиния 8">
            <a:hlinkClick r:id="rId7" action="ppaction://hlinksldjump"/>
            <a:hlinkHover r:id="" action="ppaction://noaction" highlightClick="1"/>
          </p:cNvPr>
          <p:cNvSpPr/>
          <p:nvPr/>
        </p:nvSpPr>
        <p:spPr>
          <a:xfrm>
            <a:off x="4224867" y="2719917"/>
            <a:ext cx="1259416" cy="2448983"/>
          </a:xfrm>
          <a:custGeom>
            <a:avLst/>
            <a:gdLst>
              <a:gd name="connsiteX0" fmla="*/ 42333 w 1259416"/>
              <a:gd name="connsiteY0" fmla="*/ 74083 h 2448983"/>
              <a:gd name="connsiteX1" fmla="*/ 4233 w 1259416"/>
              <a:gd name="connsiteY1" fmla="*/ 251883 h 2448983"/>
              <a:gd name="connsiteX2" fmla="*/ 67733 w 1259416"/>
              <a:gd name="connsiteY2" fmla="*/ 747183 h 2448983"/>
              <a:gd name="connsiteX3" fmla="*/ 16933 w 1259416"/>
              <a:gd name="connsiteY3" fmla="*/ 950383 h 2448983"/>
              <a:gd name="connsiteX4" fmla="*/ 156633 w 1259416"/>
              <a:gd name="connsiteY4" fmla="*/ 1458383 h 2448983"/>
              <a:gd name="connsiteX5" fmla="*/ 524933 w 1259416"/>
              <a:gd name="connsiteY5" fmla="*/ 1839383 h 2448983"/>
              <a:gd name="connsiteX6" fmla="*/ 486833 w 1259416"/>
              <a:gd name="connsiteY6" fmla="*/ 2207683 h 2448983"/>
              <a:gd name="connsiteX7" fmla="*/ 893233 w 1259416"/>
              <a:gd name="connsiteY7" fmla="*/ 2423583 h 2448983"/>
              <a:gd name="connsiteX8" fmla="*/ 1109133 w 1259416"/>
              <a:gd name="connsiteY8" fmla="*/ 2360083 h 2448983"/>
              <a:gd name="connsiteX9" fmla="*/ 969433 w 1259416"/>
              <a:gd name="connsiteY9" fmla="*/ 2042583 h 2448983"/>
              <a:gd name="connsiteX10" fmla="*/ 1121833 w 1259416"/>
              <a:gd name="connsiteY10" fmla="*/ 1534583 h 2448983"/>
              <a:gd name="connsiteX11" fmla="*/ 1223433 w 1259416"/>
              <a:gd name="connsiteY11" fmla="*/ 1382183 h 2448983"/>
              <a:gd name="connsiteX12" fmla="*/ 1185333 w 1259416"/>
              <a:gd name="connsiteY12" fmla="*/ 912283 h 2448983"/>
              <a:gd name="connsiteX13" fmla="*/ 778933 w 1259416"/>
              <a:gd name="connsiteY13" fmla="*/ 658283 h 2448983"/>
              <a:gd name="connsiteX14" fmla="*/ 613833 w 1259416"/>
              <a:gd name="connsiteY14" fmla="*/ 391583 h 2448983"/>
              <a:gd name="connsiteX15" fmla="*/ 245533 w 1259416"/>
              <a:gd name="connsiteY15" fmla="*/ 315383 h 2448983"/>
              <a:gd name="connsiteX16" fmla="*/ 131233 w 1259416"/>
              <a:gd name="connsiteY16" fmla="*/ 35983 h 2448983"/>
              <a:gd name="connsiteX17" fmla="*/ 42333 w 1259416"/>
              <a:gd name="connsiteY17" fmla="*/ 74083 h 244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416" h="2448983">
                <a:moveTo>
                  <a:pt x="42333" y="74083"/>
                </a:moveTo>
                <a:cubicBezTo>
                  <a:pt x="21166" y="110066"/>
                  <a:pt x="0" y="139700"/>
                  <a:pt x="4233" y="251883"/>
                </a:cubicBezTo>
                <a:cubicBezTo>
                  <a:pt x="8466" y="364066"/>
                  <a:pt x="65616" y="630766"/>
                  <a:pt x="67733" y="747183"/>
                </a:cubicBezTo>
                <a:cubicBezTo>
                  <a:pt x="69850" y="863600"/>
                  <a:pt x="2116" y="831850"/>
                  <a:pt x="16933" y="950383"/>
                </a:cubicBezTo>
                <a:cubicBezTo>
                  <a:pt x="31750" y="1068916"/>
                  <a:pt x="71966" y="1310216"/>
                  <a:pt x="156633" y="1458383"/>
                </a:cubicBezTo>
                <a:cubicBezTo>
                  <a:pt x="241300" y="1606550"/>
                  <a:pt x="469900" y="1714500"/>
                  <a:pt x="524933" y="1839383"/>
                </a:cubicBezTo>
                <a:cubicBezTo>
                  <a:pt x="579966" y="1964266"/>
                  <a:pt x="425450" y="2110316"/>
                  <a:pt x="486833" y="2207683"/>
                </a:cubicBezTo>
                <a:cubicBezTo>
                  <a:pt x="548216" y="2305050"/>
                  <a:pt x="789516" y="2398183"/>
                  <a:pt x="893233" y="2423583"/>
                </a:cubicBezTo>
                <a:cubicBezTo>
                  <a:pt x="996950" y="2448983"/>
                  <a:pt x="1096433" y="2423583"/>
                  <a:pt x="1109133" y="2360083"/>
                </a:cubicBezTo>
                <a:cubicBezTo>
                  <a:pt x="1121833" y="2296583"/>
                  <a:pt x="967316" y="2180166"/>
                  <a:pt x="969433" y="2042583"/>
                </a:cubicBezTo>
                <a:cubicBezTo>
                  <a:pt x="971550" y="1905000"/>
                  <a:pt x="1079500" y="1644650"/>
                  <a:pt x="1121833" y="1534583"/>
                </a:cubicBezTo>
                <a:cubicBezTo>
                  <a:pt x="1164166" y="1424516"/>
                  <a:pt x="1212850" y="1485900"/>
                  <a:pt x="1223433" y="1382183"/>
                </a:cubicBezTo>
                <a:cubicBezTo>
                  <a:pt x="1234016" y="1278466"/>
                  <a:pt x="1259416" y="1032933"/>
                  <a:pt x="1185333" y="912283"/>
                </a:cubicBezTo>
                <a:cubicBezTo>
                  <a:pt x="1111250" y="791633"/>
                  <a:pt x="874183" y="745066"/>
                  <a:pt x="778933" y="658283"/>
                </a:cubicBezTo>
                <a:cubicBezTo>
                  <a:pt x="683683" y="571500"/>
                  <a:pt x="702733" y="448733"/>
                  <a:pt x="613833" y="391583"/>
                </a:cubicBezTo>
                <a:cubicBezTo>
                  <a:pt x="524933" y="334433"/>
                  <a:pt x="325966" y="374650"/>
                  <a:pt x="245533" y="315383"/>
                </a:cubicBezTo>
                <a:cubicBezTo>
                  <a:pt x="165100" y="256116"/>
                  <a:pt x="165100" y="71966"/>
                  <a:pt x="131233" y="35983"/>
                </a:cubicBezTo>
                <a:cubicBezTo>
                  <a:pt x="97366" y="0"/>
                  <a:pt x="63500" y="38100"/>
                  <a:pt x="42333" y="74083"/>
                </a:cubicBezTo>
                <a:close/>
              </a:path>
            </a:pathLst>
          </a:custGeom>
          <a:solidFill>
            <a:schemeClr val="accent1">
              <a:lumMod val="40000"/>
              <a:lumOff val="60000"/>
              <a:alpha val="1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rId7" action="ppaction://hlinksldjump"/>
          </p:cNvPr>
          <p:cNvSpPr txBox="1"/>
          <p:nvPr/>
        </p:nvSpPr>
        <p:spPr>
          <a:xfrm>
            <a:off x="4429124" y="3643314"/>
            <a:ext cx="928694" cy="369332"/>
          </a:xfrm>
          <a:prstGeom prst="rect">
            <a:avLst/>
          </a:prstGeom>
          <a:noFill/>
        </p:spPr>
        <p:txBody>
          <a:bodyPr wrap="square" rtlCol="0">
            <a:spAutoFit/>
          </a:bodyPr>
          <a:lstStyle/>
          <a:p>
            <a:r>
              <a:rPr lang="ru-RU" b="1" dirty="0" smtClean="0">
                <a:solidFill>
                  <a:schemeClr val="tx2">
                    <a:lumMod val="75000"/>
                  </a:schemeClr>
                </a:solidFill>
              </a:rPr>
              <a:t>Енисей</a:t>
            </a:r>
            <a:endParaRPr lang="ru-RU" b="1" dirty="0">
              <a:solidFill>
                <a:schemeClr val="tx2">
                  <a:lumMod val="75000"/>
                </a:schemeClr>
              </a:solidFill>
            </a:endParaRPr>
          </a:p>
        </p:txBody>
      </p:sp>
      <p:sp>
        <p:nvSpPr>
          <p:cNvPr id="8" name="Полилиния 7">
            <a:hlinkClick r:id="rId8" action="ppaction://hlinksldjump"/>
            <a:hlinkHover r:id="" action="ppaction://noaction" highlightClick="1"/>
          </p:cNvPr>
          <p:cNvSpPr/>
          <p:nvPr/>
        </p:nvSpPr>
        <p:spPr>
          <a:xfrm>
            <a:off x="5245100" y="2286000"/>
            <a:ext cx="2089150" cy="2690283"/>
          </a:xfrm>
          <a:custGeom>
            <a:avLst/>
            <a:gdLst>
              <a:gd name="connsiteX0" fmla="*/ 596900 w 2089150"/>
              <a:gd name="connsiteY0" fmla="*/ 139700 h 2690283"/>
              <a:gd name="connsiteX1" fmla="*/ 698500 w 2089150"/>
              <a:gd name="connsiteY1" fmla="*/ 647700 h 2690283"/>
              <a:gd name="connsiteX2" fmla="*/ 355600 w 2089150"/>
              <a:gd name="connsiteY2" fmla="*/ 876300 h 2690283"/>
              <a:gd name="connsiteX3" fmla="*/ 241300 w 2089150"/>
              <a:gd name="connsiteY3" fmla="*/ 1651000 h 2690283"/>
              <a:gd name="connsiteX4" fmla="*/ 304800 w 2089150"/>
              <a:gd name="connsiteY4" fmla="*/ 1917700 h 2690283"/>
              <a:gd name="connsiteX5" fmla="*/ 76200 w 2089150"/>
              <a:gd name="connsiteY5" fmla="*/ 2159000 h 2690283"/>
              <a:gd name="connsiteX6" fmla="*/ 25400 w 2089150"/>
              <a:gd name="connsiteY6" fmla="*/ 2540000 h 2690283"/>
              <a:gd name="connsiteX7" fmla="*/ 228600 w 2089150"/>
              <a:gd name="connsiteY7" fmla="*/ 2590800 h 2690283"/>
              <a:gd name="connsiteX8" fmla="*/ 381000 w 2089150"/>
              <a:gd name="connsiteY8" fmla="*/ 2044700 h 2690283"/>
              <a:gd name="connsiteX9" fmla="*/ 635000 w 2089150"/>
              <a:gd name="connsiteY9" fmla="*/ 2336800 h 2690283"/>
              <a:gd name="connsiteX10" fmla="*/ 495300 w 2089150"/>
              <a:gd name="connsiteY10" fmla="*/ 2387600 h 2690283"/>
              <a:gd name="connsiteX11" fmla="*/ 431800 w 2089150"/>
              <a:gd name="connsiteY11" fmla="*/ 2628900 h 2690283"/>
              <a:gd name="connsiteX12" fmla="*/ 711200 w 2089150"/>
              <a:gd name="connsiteY12" fmla="*/ 2641600 h 2690283"/>
              <a:gd name="connsiteX13" fmla="*/ 1117600 w 2089150"/>
              <a:gd name="connsiteY13" fmla="*/ 2336800 h 2690283"/>
              <a:gd name="connsiteX14" fmla="*/ 1346200 w 2089150"/>
              <a:gd name="connsiteY14" fmla="*/ 1879600 h 2690283"/>
              <a:gd name="connsiteX15" fmla="*/ 1638300 w 2089150"/>
              <a:gd name="connsiteY15" fmla="*/ 1828800 h 2690283"/>
              <a:gd name="connsiteX16" fmla="*/ 1892300 w 2089150"/>
              <a:gd name="connsiteY16" fmla="*/ 1943100 h 2690283"/>
              <a:gd name="connsiteX17" fmla="*/ 1981200 w 2089150"/>
              <a:gd name="connsiteY17" fmla="*/ 1663700 h 2690283"/>
              <a:gd name="connsiteX18" fmla="*/ 2044700 w 2089150"/>
              <a:gd name="connsiteY18" fmla="*/ 977900 h 2690283"/>
              <a:gd name="connsiteX19" fmla="*/ 1714500 w 2089150"/>
              <a:gd name="connsiteY19" fmla="*/ 901700 h 2690283"/>
              <a:gd name="connsiteX20" fmla="*/ 1816100 w 2089150"/>
              <a:gd name="connsiteY20" fmla="*/ 1130300 h 2690283"/>
              <a:gd name="connsiteX21" fmla="*/ 1549400 w 2089150"/>
              <a:gd name="connsiteY21" fmla="*/ 965200 h 2690283"/>
              <a:gd name="connsiteX22" fmla="*/ 1155700 w 2089150"/>
              <a:gd name="connsiteY22" fmla="*/ 1028700 h 2690283"/>
              <a:gd name="connsiteX23" fmla="*/ 863600 w 2089150"/>
              <a:gd name="connsiteY23" fmla="*/ 660400 h 2690283"/>
              <a:gd name="connsiteX24" fmla="*/ 914400 w 2089150"/>
              <a:gd name="connsiteY24" fmla="*/ 228600 h 2690283"/>
              <a:gd name="connsiteX25" fmla="*/ 723900 w 2089150"/>
              <a:gd name="connsiteY25" fmla="*/ 12700 h 2690283"/>
              <a:gd name="connsiteX26" fmla="*/ 596900 w 2089150"/>
              <a:gd name="connsiteY26" fmla="*/ 139700 h 269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9150" h="2690283">
                <a:moveTo>
                  <a:pt x="596900" y="139700"/>
                </a:moveTo>
                <a:cubicBezTo>
                  <a:pt x="592667" y="245533"/>
                  <a:pt x="738717" y="524933"/>
                  <a:pt x="698500" y="647700"/>
                </a:cubicBezTo>
                <a:cubicBezTo>
                  <a:pt x="658283" y="770467"/>
                  <a:pt x="431800" y="709083"/>
                  <a:pt x="355600" y="876300"/>
                </a:cubicBezTo>
                <a:cubicBezTo>
                  <a:pt x="279400" y="1043517"/>
                  <a:pt x="249767" y="1477433"/>
                  <a:pt x="241300" y="1651000"/>
                </a:cubicBezTo>
                <a:cubicBezTo>
                  <a:pt x="232833" y="1824567"/>
                  <a:pt x="332317" y="1833033"/>
                  <a:pt x="304800" y="1917700"/>
                </a:cubicBezTo>
                <a:cubicBezTo>
                  <a:pt x="277283" y="2002367"/>
                  <a:pt x="122767" y="2055283"/>
                  <a:pt x="76200" y="2159000"/>
                </a:cubicBezTo>
                <a:cubicBezTo>
                  <a:pt x="29633" y="2262717"/>
                  <a:pt x="0" y="2468033"/>
                  <a:pt x="25400" y="2540000"/>
                </a:cubicBezTo>
                <a:cubicBezTo>
                  <a:pt x="50800" y="2611967"/>
                  <a:pt x="169333" y="2673350"/>
                  <a:pt x="228600" y="2590800"/>
                </a:cubicBezTo>
                <a:cubicBezTo>
                  <a:pt x="287867" y="2508250"/>
                  <a:pt x="313267" y="2087033"/>
                  <a:pt x="381000" y="2044700"/>
                </a:cubicBezTo>
                <a:cubicBezTo>
                  <a:pt x="448733" y="2002367"/>
                  <a:pt x="615950" y="2279650"/>
                  <a:pt x="635000" y="2336800"/>
                </a:cubicBezTo>
                <a:cubicBezTo>
                  <a:pt x="654050" y="2393950"/>
                  <a:pt x="529167" y="2338917"/>
                  <a:pt x="495300" y="2387600"/>
                </a:cubicBezTo>
                <a:cubicBezTo>
                  <a:pt x="461433" y="2436283"/>
                  <a:pt x="395817" y="2586567"/>
                  <a:pt x="431800" y="2628900"/>
                </a:cubicBezTo>
                <a:cubicBezTo>
                  <a:pt x="467783" y="2671233"/>
                  <a:pt x="596900" y="2690283"/>
                  <a:pt x="711200" y="2641600"/>
                </a:cubicBezTo>
                <a:cubicBezTo>
                  <a:pt x="825500" y="2592917"/>
                  <a:pt x="1011767" y="2463800"/>
                  <a:pt x="1117600" y="2336800"/>
                </a:cubicBezTo>
                <a:cubicBezTo>
                  <a:pt x="1223433" y="2209800"/>
                  <a:pt x="1259417" y="1964267"/>
                  <a:pt x="1346200" y="1879600"/>
                </a:cubicBezTo>
                <a:cubicBezTo>
                  <a:pt x="1432983" y="1794933"/>
                  <a:pt x="1547283" y="1818217"/>
                  <a:pt x="1638300" y="1828800"/>
                </a:cubicBezTo>
                <a:cubicBezTo>
                  <a:pt x="1729317" y="1839383"/>
                  <a:pt x="1835150" y="1970617"/>
                  <a:pt x="1892300" y="1943100"/>
                </a:cubicBezTo>
                <a:cubicBezTo>
                  <a:pt x="1949450" y="1915583"/>
                  <a:pt x="1955800" y="1824567"/>
                  <a:pt x="1981200" y="1663700"/>
                </a:cubicBezTo>
                <a:cubicBezTo>
                  <a:pt x="2006600" y="1502833"/>
                  <a:pt x="2089150" y="1104900"/>
                  <a:pt x="2044700" y="977900"/>
                </a:cubicBezTo>
                <a:cubicBezTo>
                  <a:pt x="2000250" y="850900"/>
                  <a:pt x="1752600" y="876300"/>
                  <a:pt x="1714500" y="901700"/>
                </a:cubicBezTo>
                <a:cubicBezTo>
                  <a:pt x="1676400" y="927100"/>
                  <a:pt x="1843617" y="1119717"/>
                  <a:pt x="1816100" y="1130300"/>
                </a:cubicBezTo>
                <a:cubicBezTo>
                  <a:pt x="1788583" y="1140883"/>
                  <a:pt x="1659467" y="982133"/>
                  <a:pt x="1549400" y="965200"/>
                </a:cubicBezTo>
                <a:cubicBezTo>
                  <a:pt x="1439333" y="948267"/>
                  <a:pt x="1270000" y="1079500"/>
                  <a:pt x="1155700" y="1028700"/>
                </a:cubicBezTo>
                <a:cubicBezTo>
                  <a:pt x="1041400" y="977900"/>
                  <a:pt x="903817" y="793750"/>
                  <a:pt x="863600" y="660400"/>
                </a:cubicBezTo>
                <a:cubicBezTo>
                  <a:pt x="823383" y="527050"/>
                  <a:pt x="937683" y="336550"/>
                  <a:pt x="914400" y="228600"/>
                </a:cubicBezTo>
                <a:cubicBezTo>
                  <a:pt x="891117" y="120650"/>
                  <a:pt x="778933" y="25400"/>
                  <a:pt x="723900" y="12700"/>
                </a:cubicBezTo>
                <a:cubicBezTo>
                  <a:pt x="668867" y="0"/>
                  <a:pt x="601133" y="33867"/>
                  <a:pt x="596900" y="139700"/>
                </a:cubicBezTo>
                <a:close/>
              </a:path>
            </a:pathLst>
          </a:custGeom>
          <a:solidFill>
            <a:schemeClr val="accent1">
              <a:lumMod val="40000"/>
              <a:lumOff val="60000"/>
              <a:alpha val="1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hlinkClick r:id="rId8" action="ppaction://hlinksldjump"/>
          </p:cNvPr>
          <p:cNvSpPr txBox="1"/>
          <p:nvPr/>
        </p:nvSpPr>
        <p:spPr>
          <a:xfrm>
            <a:off x="5857884" y="3500438"/>
            <a:ext cx="1071570" cy="369332"/>
          </a:xfrm>
          <a:prstGeom prst="rect">
            <a:avLst/>
          </a:prstGeom>
          <a:noFill/>
        </p:spPr>
        <p:txBody>
          <a:bodyPr wrap="square" rtlCol="0">
            <a:spAutoFit/>
          </a:bodyPr>
          <a:lstStyle/>
          <a:p>
            <a:r>
              <a:rPr lang="ru-RU" b="1" dirty="0" smtClean="0">
                <a:solidFill>
                  <a:schemeClr val="tx2">
                    <a:lumMod val="75000"/>
                  </a:schemeClr>
                </a:solidFill>
              </a:rPr>
              <a:t>Лена</a:t>
            </a:r>
            <a:endParaRPr lang="ru-RU" b="1" dirty="0">
              <a:solidFill>
                <a:schemeClr val="tx2">
                  <a:lumMod val="75000"/>
                </a:schemeClr>
              </a:solidFill>
            </a:endParaRPr>
          </a:p>
        </p:txBody>
      </p:sp>
      <p:sp>
        <p:nvSpPr>
          <p:cNvPr id="12" name="Полилиния 11">
            <a:hlinkClick r:id="rId9" action="ppaction://hlinksldjump"/>
            <a:hlinkHover r:id="" action="ppaction://noaction" highlightClick="1"/>
          </p:cNvPr>
          <p:cNvSpPr/>
          <p:nvPr/>
        </p:nvSpPr>
        <p:spPr>
          <a:xfrm>
            <a:off x="6692900" y="4099983"/>
            <a:ext cx="1132417" cy="990600"/>
          </a:xfrm>
          <a:custGeom>
            <a:avLst/>
            <a:gdLst>
              <a:gd name="connsiteX0" fmla="*/ 952500 w 1132417"/>
              <a:gd name="connsiteY0" fmla="*/ 2117 h 990600"/>
              <a:gd name="connsiteX1" fmla="*/ 876300 w 1132417"/>
              <a:gd name="connsiteY1" fmla="*/ 91017 h 990600"/>
              <a:gd name="connsiteX2" fmla="*/ 736600 w 1132417"/>
              <a:gd name="connsiteY2" fmla="*/ 268817 h 990600"/>
              <a:gd name="connsiteX3" fmla="*/ 584200 w 1132417"/>
              <a:gd name="connsiteY3" fmla="*/ 167217 h 990600"/>
              <a:gd name="connsiteX4" fmla="*/ 317500 w 1132417"/>
              <a:gd name="connsiteY4" fmla="*/ 192617 h 990600"/>
              <a:gd name="connsiteX5" fmla="*/ 254000 w 1132417"/>
              <a:gd name="connsiteY5" fmla="*/ 78317 h 990600"/>
              <a:gd name="connsiteX6" fmla="*/ 25400 w 1132417"/>
              <a:gd name="connsiteY6" fmla="*/ 256117 h 990600"/>
              <a:gd name="connsiteX7" fmla="*/ 101600 w 1132417"/>
              <a:gd name="connsiteY7" fmla="*/ 548217 h 990600"/>
              <a:gd name="connsiteX8" fmla="*/ 292100 w 1132417"/>
              <a:gd name="connsiteY8" fmla="*/ 802217 h 990600"/>
              <a:gd name="connsiteX9" fmla="*/ 419100 w 1132417"/>
              <a:gd name="connsiteY9" fmla="*/ 878417 h 990600"/>
              <a:gd name="connsiteX10" fmla="*/ 508000 w 1132417"/>
              <a:gd name="connsiteY10" fmla="*/ 840317 h 990600"/>
              <a:gd name="connsiteX11" fmla="*/ 571500 w 1132417"/>
              <a:gd name="connsiteY11" fmla="*/ 903817 h 990600"/>
              <a:gd name="connsiteX12" fmla="*/ 711200 w 1132417"/>
              <a:gd name="connsiteY12" fmla="*/ 980017 h 990600"/>
              <a:gd name="connsiteX13" fmla="*/ 812800 w 1132417"/>
              <a:gd name="connsiteY13" fmla="*/ 840317 h 990600"/>
              <a:gd name="connsiteX14" fmla="*/ 901700 w 1132417"/>
              <a:gd name="connsiteY14" fmla="*/ 789517 h 990600"/>
              <a:gd name="connsiteX15" fmla="*/ 927100 w 1132417"/>
              <a:gd name="connsiteY15" fmla="*/ 865717 h 990600"/>
              <a:gd name="connsiteX16" fmla="*/ 1079500 w 1132417"/>
              <a:gd name="connsiteY16" fmla="*/ 599017 h 990600"/>
              <a:gd name="connsiteX17" fmla="*/ 1130300 w 1132417"/>
              <a:gd name="connsiteY17" fmla="*/ 243417 h 990600"/>
              <a:gd name="connsiteX18" fmla="*/ 1092200 w 1132417"/>
              <a:gd name="connsiteY18" fmla="*/ 103717 h 990600"/>
              <a:gd name="connsiteX19" fmla="*/ 952500 w 1132417"/>
              <a:gd name="connsiteY19" fmla="*/ 211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2417" h="990600">
                <a:moveTo>
                  <a:pt x="952500" y="2117"/>
                </a:moveTo>
                <a:cubicBezTo>
                  <a:pt x="916517" y="0"/>
                  <a:pt x="912283" y="46567"/>
                  <a:pt x="876300" y="91017"/>
                </a:cubicBezTo>
                <a:cubicBezTo>
                  <a:pt x="840317" y="135467"/>
                  <a:pt x="785283" y="256117"/>
                  <a:pt x="736600" y="268817"/>
                </a:cubicBezTo>
                <a:cubicBezTo>
                  <a:pt x="687917" y="281517"/>
                  <a:pt x="654050" y="179917"/>
                  <a:pt x="584200" y="167217"/>
                </a:cubicBezTo>
                <a:cubicBezTo>
                  <a:pt x="514350" y="154517"/>
                  <a:pt x="372533" y="207434"/>
                  <a:pt x="317500" y="192617"/>
                </a:cubicBezTo>
                <a:cubicBezTo>
                  <a:pt x="262467" y="177800"/>
                  <a:pt x="302683" y="67734"/>
                  <a:pt x="254000" y="78317"/>
                </a:cubicBezTo>
                <a:cubicBezTo>
                  <a:pt x="205317" y="88900"/>
                  <a:pt x="50800" y="177800"/>
                  <a:pt x="25400" y="256117"/>
                </a:cubicBezTo>
                <a:cubicBezTo>
                  <a:pt x="0" y="334434"/>
                  <a:pt x="57150" y="457200"/>
                  <a:pt x="101600" y="548217"/>
                </a:cubicBezTo>
                <a:cubicBezTo>
                  <a:pt x="146050" y="639234"/>
                  <a:pt x="239183" y="747184"/>
                  <a:pt x="292100" y="802217"/>
                </a:cubicBezTo>
                <a:cubicBezTo>
                  <a:pt x="345017" y="857250"/>
                  <a:pt x="383117" y="872067"/>
                  <a:pt x="419100" y="878417"/>
                </a:cubicBezTo>
                <a:cubicBezTo>
                  <a:pt x="455083" y="884767"/>
                  <a:pt x="482600" y="836084"/>
                  <a:pt x="508000" y="840317"/>
                </a:cubicBezTo>
                <a:cubicBezTo>
                  <a:pt x="533400" y="844550"/>
                  <a:pt x="537633" y="880534"/>
                  <a:pt x="571500" y="903817"/>
                </a:cubicBezTo>
                <a:cubicBezTo>
                  <a:pt x="605367" y="927100"/>
                  <a:pt x="670983" y="990600"/>
                  <a:pt x="711200" y="980017"/>
                </a:cubicBezTo>
                <a:cubicBezTo>
                  <a:pt x="751417" y="969434"/>
                  <a:pt x="781050" y="872067"/>
                  <a:pt x="812800" y="840317"/>
                </a:cubicBezTo>
                <a:cubicBezTo>
                  <a:pt x="844550" y="808567"/>
                  <a:pt x="882650" y="785284"/>
                  <a:pt x="901700" y="789517"/>
                </a:cubicBezTo>
                <a:cubicBezTo>
                  <a:pt x="920750" y="793750"/>
                  <a:pt x="897467" y="897467"/>
                  <a:pt x="927100" y="865717"/>
                </a:cubicBezTo>
                <a:cubicBezTo>
                  <a:pt x="956733" y="833967"/>
                  <a:pt x="1045633" y="702734"/>
                  <a:pt x="1079500" y="599017"/>
                </a:cubicBezTo>
                <a:cubicBezTo>
                  <a:pt x="1113367" y="495300"/>
                  <a:pt x="1128183" y="325967"/>
                  <a:pt x="1130300" y="243417"/>
                </a:cubicBezTo>
                <a:cubicBezTo>
                  <a:pt x="1132417" y="160867"/>
                  <a:pt x="1121833" y="143933"/>
                  <a:pt x="1092200" y="103717"/>
                </a:cubicBezTo>
                <a:cubicBezTo>
                  <a:pt x="1062567" y="63501"/>
                  <a:pt x="988483" y="4234"/>
                  <a:pt x="952500" y="2117"/>
                </a:cubicBezTo>
                <a:close/>
              </a:path>
            </a:pathLst>
          </a:custGeom>
          <a:solidFill>
            <a:schemeClr val="accent1">
              <a:lumMod val="40000"/>
              <a:lumOff val="60000"/>
              <a:alpha val="1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hlinkClick r:id="rId9" action="ppaction://hlinksldjump"/>
          </p:cNvPr>
          <p:cNvSpPr txBox="1"/>
          <p:nvPr/>
        </p:nvSpPr>
        <p:spPr>
          <a:xfrm>
            <a:off x="6929454" y="4416990"/>
            <a:ext cx="928694" cy="369332"/>
          </a:xfrm>
          <a:prstGeom prst="rect">
            <a:avLst/>
          </a:prstGeom>
          <a:noFill/>
        </p:spPr>
        <p:txBody>
          <a:bodyPr wrap="square" rtlCol="0">
            <a:spAutoFit/>
          </a:bodyPr>
          <a:lstStyle/>
          <a:p>
            <a:r>
              <a:rPr lang="ru-RU" b="1" dirty="0" smtClean="0">
                <a:solidFill>
                  <a:schemeClr val="tx2">
                    <a:lumMod val="75000"/>
                  </a:schemeClr>
                </a:solidFill>
              </a:rPr>
              <a:t>Амур</a:t>
            </a:r>
            <a:endParaRPr lang="ru-RU" b="1" dirty="0">
              <a:solidFill>
                <a:schemeClr val="tx2">
                  <a:lumMod val="75000"/>
                </a:schemeClr>
              </a:solidFill>
            </a:endParaRPr>
          </a:p>
        </p:txBody>
      </p:sp>
      <p:sp>
        <p:nvSpPr>
          <p:cNvPr id="10" name="Полилиния 9">
            <a:hlinkClick r:id="rId10" action="ppaction://hlinksldjump"/>
            <a:hlinkHover r:id="" action="ppaction://noaction" highlightClick="1"/>
          </p:cNvPr>
          <p:cNvSpPr/>
          <p:nvPr/>
        </p:nvSpPr>
        <p:spPr>
          <a:xfrm>
            <a:off x="7167033" y="1843617"/>
            <a:ext cx="713317" cy="1115483"/>
          </a:xfrm>
          <a:custGeom>
            <a:avLst/>
            <a:gdLst>
              <a:gd name="connsiteX0" fmla="*/ 59267 w 713317"/>
              <a:gd name="connsiteY0" fmla="*/ 61383 h 1115483"/>
              <a:gd name="connsiteX1" fmla="*/ 71967 w 713317"/>
              <a:gd name="connsiteY1" fmla="*/ 188383 h 1115483"/>
              <a:gd name="connsiteX2" fmla="*/ 8467 w 713317"/>
              <a:gd name="connsiteY2" fmla="*/ 569383 h 1115483"/>
              <a:gd name="connsiteX3" fmla="*/ 46567 w 713317"/>
              <a:gd name="connsiteY3" fmla="*/ 785283 h 1115483"/>
              <a:gd name="connsiteX4" fmla="*/ 287867 w 713317"/>
              <a:gd name="connsiteY4" fmla="*/ 823383 h 1115483"/>
              <a:gd name="connsiteX5" fmla="*/ 325967 w 713317"/>
              <a:gd name="connsiteY5" fmla="*/ 1039283 h 1115483"/>
              <a:gd name="connsiteX6" fmla="*/ 427567 w 713317"/>
              <a:gd name="connsiteY6" fmla="*/ 1064683 h 1115483"/>
              <a:gd name="connsiteX7" fmla="*/ 491067 w 713317"/>
              <a:gd name="connsiteY7" fmla="*/ 734483 h 1115483"/>
              <a:gd name="connsiteX8" fmla="*/ 592667 w 713317"/>
              <a:gd name="connsiteY8" fmla="*/ 785283 h 1115483"/>
              <a:gd name="connsiteX9" fmla="*/ 706967 w 713317"/>
              <a:gd name="connsiteY9" fmla="*/ 683683 h 1115483"/>
              <a:gd name="connsiteX10" fmla="*/ 630767 w 713317"/>
              <a:gd name="connsiteY10" fmla="*/ 404283 h 1115483"/>
              <a:gd name="connsiteX11" fmla="*/ 313267 w 713317"/>
              <a:gd name="connsiteY11" fmla="*/ 99483 h 1115483"/>
              <a:gd name="connsiteX12" fmla="*/ 198967 w 713317"/>
              <a:gd name="connsiteY12" fmla="*/ 10583 h 1115483"/>
              <a:gd name="connsiteX13" fmla="*/ 59267 w 713317"/>
              <a:gd name="connsiteY13" fmla="*/ 61383 h 111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3317" h="1115483">
                <a:moveTo>
                  <a:pt x="59267" y="61383"/>
                </a:moveTo>
                <a:cubicBezTo>
                  <a:pt x="38100" y="91016"/>
                  <a:pt x="80434" y="103716"/>
                  <a:pt x="71967" y="188383"/>
                </a:cubicBezTo>
                <a:cubicBezTo>
                  <a:pt x="63500" y="273050"/>
                  <a:pt x="12700" y="469900"/>
                  <a:pt x="8467" y="569383"/>
                </a:cubicBezTo>
                <a:cubicBezTo>
                  <a:pt x="4234" y="668866"/>
                  <a:pt x="0" y="742950"/>
                  <a:pt x="46567" y="785283"/>
                </a:cubicBezTo>
                <a:cubicBezTo>
                  <a:pt x="93134" y="827616"/>
                  <a:pt x="241300" y="781050"/>
                  <a:pt x="287867" y="823383"/>
                </a:cubicBezTo>
                <a:cubicBezTo>
                  <a:pt x="334434" y="865716"/>
                  <a:pt x="302684" y="999066"/>
                  <a:pt x="325967" y="1039283"/>
                </a:cubicBezTo>
                <a:cubicBezTo>
                  <a:pt x="349250" y="1079500"/>
                  <a:pt x="400050" y="1115483"/>
                  <a:pt x="427567" y="1064683"/>
                </a:cubicBezTo>
                <a:cubicBezTo>
                  <a:pt x="455084" y="1013883"/>
                  <a:pt x="463550" y="781050"/>
                  <a:pt x="491067" y="734483"/>
                </a:cubicBezTo>
                <a:cubicBezTo>
                  <a:pt x="518584" y="687916"/>
                  <a:pt x="556684" y="793750"/>
                  <a:pt x="592667" y="785283"/>
                </a:cubicBezTo>
                <a:cubicBezTo>
                  <a:pt x="628650" y="776816"/>
                  <a:pt x="700617" y="747183"/>
                  <a:pt x="706967" y="683683"/>
                </a:cubicBezTo>
                <a:cubicBezTo>
                  <a:pt x="713317" y="620183"/>
                  <a:pt x="696384" y="501650"/>
                  <a:pt x="630767" y="404283"/>
                </a:cubicBezTo>
                <a:cubicBezTo>
                  <a:pt x="565150" y="306916"/>
                  <a:pt x="385233" y="165099"/>
                  <a:pt x="313267" y="99483"/>
                </a:cubicBezTo>
                <a:cubicBezTo>
                  <a:pt x="241301" y="33867"/>
                  <a:pt x="241300" y="21166"/>
                  <a:pt x="198967" y="10583"/>
                </a:cubicBezTo>
                <a:cubicBezTo>
                  <a:pt x="156634" y="0"/>
                  <a:pt x="80434" y="31750"/>
                  <a:pt x="59267" y="61383"/>
                </a:cubicBezTo>
                <a:close/>
              </a:path>
            </a:pathLst>
          </a:custGeom>
          <a:solidFill>
            <a:schemeClr val="accent1">
              <a:lumMod val="40000"/>
              <a:lumOff val="60000"/>
              <a:alpha val="14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hlinkClick r:id="rId10" action="ppaction://hlinksldjump"/>
          </p:cNvPr>
          <p:cNvSpPr txBox="1"/>
          <p:nvPr/>
        </p:nvSpPr>
        <p:spPr>
          <a:xfrm rot="2842257">
            <a:off x="7072121" y="2250338"/>
            <a:ext cx="1143008" cy="307777"/>
          </a:xfrm>
          <a:prstGeom prst="rect">
            <a:avLst/>
          </a:prstGeom>
          <a:noFill/>
        </p:spPr>
        <p:txBody>
          <a:bodyPr wrap="square" rtlCol="0">
            <a:spAutoFit/>
          </a:bodyPr>
          <a:lstStyle/>
          <a:p>
            <a:r>
              <a:rPr lang="ru-RU" sz="1400" b="1" dirty="0" smtClean="0">
                <a:solidFill>
                  <a:schemeClr val="tx2">
                    <a:lumMod val="75000"/>
                  </a:schemeClr>
                </a:solidFill>
              </a:rPr>
              <a:t>Колыма</a:t>
            </a:r>
            <a:endParaRPr lang="ru-RU" sz="1400" b="1" dirty="0">
              <a:solidFill>
                <a:schemeClr val="tx2">
                  <a:lumMod val="75000"/>
                </a:schemeClr>
              </a:solidFill>
            </a:endParaRPr>
          </a:p>
        </p:txBody>
      </p:sp>
      <p:sp>
        <p:nvSpPr>
          <p:cNvPr id="26" name="Полилиния 25">
            <a:hlinkClick r:id="rId11" action="ppaction://hlinksldjump"/>
            <a:hlinkHover r:id="" action="ppaction://noaction" highlightClick="1"/>
          </p:cNvPr>
          <p:cNvSpPr/>
          <p:nvPr/>
        </p:nvSpPr>
        <p:spPr>
          <a:xfrm>
            <a:off x="6695017" y="1949450"/>
            <a:ext cx="660400" cy="1303867"/>
          </a:xfrm>
          <a:custGeom>
            <a:avLst/>
            <a:gdLst>
              <a:gd name="connsiteX0" fmla="*/ 48683 w 660400"/>
              <a:gd name="connsiteY0" fmla="*/ 95250 h 1303867"/>
              <a:gd name="connsiteX1" fmla="*/ 35983 w 660400"/>
              <a:gd name="connsiteY1" fmla="*/ 501650 h 1303867"/>
              <a:gd name="connsiteX2" fmla="*/ 35983 w 660400"/>
              <a:gd name="connsiteY2" fmla="*/ 717550 h 1303867"/>
              <a:gd name="connsiteX3" fmla="*/ 213783 w 660400"/>
              <a:gd name="connsiteY3" fmla="*/ 908050 h 1303867"/>
              <a:gd name="connsiteX4" fmla="*/ 289983 w 660400"/>
              <a:gd name="connsiteY4" fmla="*/ 1136650 h 1303867"/>
              <a:gd name="connsiteX5" fmla="*/ 531283 w 660400"/>
              <a:gd name="connsiteY5" fmla="*/ 1200150 h 1303867"/>
              <a:gd name="connsiteX6" fmla="*/ 658283 w 660400"/>
              <a:gd name="connsiteY6" fmla="*/ 1263650 h 1303867"/>
              <a:gd name="connsiteX7" fmla="*/ 543983 w 660400"/>
              <a:gd name="connsiteY7" fmla="*/ 958850 h 1303867"/>
              <a:gd name="connsiteX8" fmla="*/ 328083 w 660400"/>
              <a:gd name="connsiteY8" fmla="*/ 717550 h 1303867"/>
              <a:gd name="connsiteX9" fmla="*/ 264583 w 660400"/>
              <a:gd name="connsiteY9" fmla="*/ 450850 h 1303867"/>
              <a:gd name="connsiteX10" fmla="*/ 328083 w 660400"/>
              <a:gd name="connsiteY10" fmla="*/ 57150 h 1303867"/>
              <a:gd name="connsiteX11" fmla="*/ 48683 w 660400"/>
              <a:gd name="connsiteY11" fmla="*/ 95250 h 13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00" h="1303867">
                <a:moveTo>
                  <a:pt x="48683" y="95250"/>
                </a:moveTo>
                <a:cubicBezTo>
                  <a:pt x="0" y="169333"/>
                  <a:pt x="38100" y="397933"/>
                  <a:pt x="35983" y="501650"/>
                </a:cubicBezTo>
                <a:cubicBezTo>
                  <a:pt x="33866" y="605367"/>
                  <a:pt x="6350" y="649817"/>
                  <a:pt x="35983" y="717550"/>
                </a:cubicBezTo>
                <a:cubicBezTo>
                  <a:pt x="65616" y="785283"/>
                  <a:pt x="171450" y="838200"/>
                  <a:pt x="213783" y="908050"/>
                </a:cubicBezTo>
                <a:cubicBezTo>
                  <a:pt x="256116" y="977900"/>
                  <a:pt x="237066" y="1087967"/>
                  <a:pt x="289983" y="1136650"/>
                </a:cubicBezTo>
                <a:cubicBezTo>
                  <a:pt x="342900" y="1185333"/>
                  <a:pt x="469900" y="1178983"/>
                  <a:pt x="531283" y="1200150"/>
                </a:cubicBezTo>
                <a:cubicBezTo>
                  <a:pt x="592666" y="1221317"/>
                  <a:pt x="656166" y="1303867"/>
                  <a:pt x="658283" y="1263650"/>
                </a:cubicBezTo>
                <a:cubicBezTo>
                  <a:pt x="660400" y="1223433"/>
                  <a:pt x="599016" y="1049867"/>
                  <a:pt x="543983" y="958850"/>
                </a:cubicBezTo>
                <a:cubicBezTo>
                  <a:pt x="488950" y="867833"/>
                  <a:pt x="374650" y="802217"/>
                  <a:pt x="328083" y="717550"/>
                </a:cubicBezTo>
                <a:cubicBezTo>
                  <a:pt x="281516" y="632883"/>
                  <a:pt x="264583" y="560917"/>
                  <a:pt x="264583" y="450850"/>
                </a:cubicBezTo>
                <a:cubicBezTo>
                  <a:pt x="264583" y="340783"/>
                  <a:pt x="366183" y="114300"/>
                  <a:pt x="328083" y="57150"/>
                </a:cubicBezTo>
                <a:cubicBezTo>
                  <a:pt x="289983" y="0"/>
                  <a:pt x="97366" y="21167"/>
                  <a:pt x="48683" y="95250"/>
                </a:cubicBezTo>
                <a:close/>
              </a:path>
            </a:pathLst>
          </a:custGeom>
          <a:solidFill>
            <a:schemeClr val="accent1">
              <a:lumMod val="40000"/>
              <a:lumOff val="60000"/>
              <a:alpha val="1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hlinkClick r:id="rId11" action="ppaction://hlinksldjump"/>
          </p:cNvPr>
          <p:cNvSpPr txBox="1"/>
          <p:nvPr/>
        </p:nvSpPr>
        <p:spPr>
          <a:xfrm rot="4156975">
            <a:off x="6319467" y="2543733"/>
            <a:ext cx="1219976" cy="307777"/>
          </a:xfrm>
          <a:prstGeom prst="rect">
            <a:avLst/>
          </a:prstGeom>
          <a:noFill/>
        </p:spPr>
        <p:txBody>
          <a:bodyPr wrap="square" rtlCol="0">
            <a:spAutoFit/>
          </a:bodyPr>
          <a:lstStyle/>
          <a:p>
            <a:r>
              <a:rPr lang="ru-RU" sz="1400" b="1" dirty="0" smtClean="0">
                <a:solidFill>
                  <a:schemeClr val="tx2">
                    <a:lumMod val="75000"/>
                  </a:schemeClr>
                </a:solidFill>
              </a:rPr>
              <a:t>Индигирка</a:t>
            </a:r>
            <a:endParaRPr lang="ru-RU" sz="1400" b="1" dirty="0">
              <a:solidFill>
                <a:schemeClr val="tx2">
                  <a:lumMod val="75000"/>
                </a:schemeClr>
              </a:solidFill>
            </a:endParaRPr>
          </a:p>
        </p:txBody>
      </p:sp>
      <p:sp>
        <p:nvSpPr>
          <p:cNvPr id="28" name="Полилиния 27">
            <a:hlinkClick r:id="rId12" action="ppaction://hlinksldjump"/>
            <a:hlinkHover r:id="" action="ppaction://noaction" highlightClick="1"/>
          </p:cNvPr>
          <p:cNvSpPr/>
          <p:nvPr/>
        </p:nvSpPr>
        <p:spPr>
          <a:xfrm>
            <a:off x="527050" y="3100917"/>
            <a:ext cx="747183" cy="1126066"/>
          </a:xfrm>
          <a:custGeom>
            <a:avLst/>
            <a:gdLst>
              <a:gd name="connsiteX0" fmla="*/ 19050 w 747183"/>
              <a:gd name="connsiteY0" fmla="*/ 556683 h 1126066"/>
              <a:gd name="connsiteX1" fmla="*/ 133350 w 747183"/>
              <a:gd name="connsiteY1" fmla="*/ 632883 h 1126066"/>
              <a:gd name="connsiteX2" fmla="*/ 146050 w 747183"/>
              <a:gd name="connsiteY2" fmla="*/ 861483 h 1126066"/>
              <a:gd name="connsiteX3" fmla="*/ 260350 w 747183"/>
              <a:gd name="connsiteY3" fmla="*/ 1115483 h 1126066"/>
              <a:gd name="connsiteX4" fmla="*/ 336550 w 747183"/>
              <a:gd name="connsiteY4" fmla="*/ 797983 h 1126066"/>
              <a:gd name="connsiteX5" fmla="*/ 514350 w 747183"/>
              <a:gd name="connsiteY5" fmla="*/ 734483 h 1126066"/>
              <a:gd name="connsiteX6" fmla="*/ 679450 w 747183"/>
              <a:gd name="connsiteY6" fmla="*/ 531283 h 1126066"/>
              <a:gd name="connsiteX7" fmla="*/ 704850 w 747183"/>
              <a:gd name="connsiteY7" fmla="*/ 61383 h 1126066"/>
              <a:gd name="connsiteX8" fmla="*/ 425450 w 747183"/>
              <a:gd name="connsiteY8" fmla="*/ 162983 h 1126066"/>
              <a:gd name="connsiteX9" fmla="*/ 387350 w 747183"/>
              <a:gd name="connsiteY9" fmla="*/ 455083 h 1126066"/>
              <a:gd name="connsiteX10" fmla="*/ 247650 w 747183"/>
              <a:gd name="connsiteY10" fmla="*/ 518583 h 1126066"/>
              <a:gd name="connsiteX11" fmla="*/ 19050 w 747183"/>
              <a:gd name="connsiteY11" fmla="*/ 556683 h 112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183" h="1126066">
                <a:moveTo>
                  <a:pt x="19050" y="556683"/>
                </a:moveTo>
                <a:cubicBezTo>
                  <a:pt x="0" y="575733"/>
                  <a:pt x="112183" y="582083"/>
                  <a:pt x="133350" y="632883"/>
                </a:cubicBezTo>
                <a:cubicBezTo>
                  <a:pt x="154517" y="683683"/>
                  <a:pt x="124883" y="781050"/>
                  <a:pt x="146050" y="861483"/>
                </a:cubicBezTo>
                <a:cubicBezTo>
                  <a:pt x="167217" y="941916"/>
                  <a:pt x="228600" y="1126066"/>
                  <a:pt x="260350" y="1115483"/>
                </a:cubicBezTo>
                <a:cubicBezTo>
                  <a:pt x="292100" y="1104900"/>
                  <a:pt x="294217" y="861483"/>
                  <a:pt x="336550" y="797983"/>
                </a:cubicBezTo>
                <a:cubicBezTo>
                  <a:pt x="378883" y="734483"/>
                  <a:pt x="457200" y="778933"/>
                  <a:pt x="514350" y="734483"/>
                </a:cubicBezTo>
                <a:cubicBezTo>
                  <a:pt x="571500" y="690033"/>
                  <a:pt x="647700" y="643466"/>
                  <a:pt x="679450" y="531283"/>
                </a:cubicBezTo>
                <a:cubicBezTo>
                  <a:pt x="711200" y="419100"/>
                  <a:pt x="747183" y="122766"/>
                  <a:pt x="704850" y="61383"/>
                </a:cubicBezTo>
                <a:cubicBezTo>
                  <a:pt x="662517" y="0"/>
                  <a:pt x="478367" y="97366"/>
                  <a:pt x="425450" y="162983"/>
                </a:cubicBezTo>
                <a:cubicBezTo>
                  <a:pt x="372533" y="228600"/>
                  <a:pt x="416983" y="395816"/>
                  <a:pt x="387350" y="455083"/>
                </a:cubicBezTo>
                <a:cubicBezTo>
                  <a:pt x="357717" y="514350"/>
                  <a:pt x="311150" y="503766"/>
                  <a:pt x="247650" y="518583"/>
                </a:cubicBezTo>
                <a:cubicBezTo>
                  <a:pt x="184150" y="533400"/>
                  <a:pt x="38100" y="537633"/>
                  <a:pt x="19050" y="556683"/>
                </a:cubicBezTo>
                <a:close/>
              </a:path>
            </a:pathLst>
          </a:custGeom>
          <a:solidFill>
            <a:schemeClr val="accent1">
              <a:lumMod val="40000"/>
              <a:lumOff val="60000"/>
              <a:alpha val="16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hlinkClick r:id="rId12" action="ppaction://hlinksldjump"/>
          </p:cNvPr>
          <p:cNvSpPr txBox="1"/>
          <p:nvPr/>
        </p:nvSpPr>
        <p:spPr>
          <a:xfrm rot="4563152">
            <a:off x="673236" y="3482645"/>
            <a:ext cx="928694" cy="338554"/>
          </a:xfrm>
          <a:prstGeom prst="rect">
            <a:avLst/>
          </a:prstGeom>
          <a:noFill/>
        </p:spPr>
        <p:txBody>
          <a:bodyPr wrap="square" rtlCol="0">
            <a:spAutoFit/>
          </a:bodyPr>
          <a:lstStyle/>
          <a:p>
            <a:r>
              <a:rPr lang="ru-RU" sz="1600" b="1" dirty="0" smtClean="0">
                <a:solidFill>
                  <a:schemeClr val="tx2">
                    <a:lumMod val="75000"/>
                  </a:schemeClr>
                </a:solidFill>
              </a:rPr>
              <a:t>Дон</a:t>
            </a:r>
            <a:endParaRPr lang="ru-RU" sz="1600" b="1" dirty="0">
              <a:solidFill>
                <a:schemeClr val="tx2">
                  <a:lumMod val="75000"/>
                </a:schemeClr>
              </a:solidFill>
            </a:endParaRPr>
          </a:p>
        </p:txBody>
      </p:sp>
      <p:sp>
        <p:nvSpPr>
          <p:cNvPr id="30" name="Овал 29">
            <a:hlinkClick r:id="rId13" action="ppaction://hlinksldjump"/>
          </p:cNvPr>
          <p:cNvSpPr/>
          <p:nvPr/>
        </p:nvSpPr>
        <p:spPr>
          <a:xfrm>
            <a:off x="428596" y="6258002"/>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a:hlinkClick r:id="" action="ppaction://hlinkshowjump?jump=endshow"/>
          </p:cNvPr>
          <p:cNvSpPr/>
          <p:nvPr/>
        </p:nvSpPr>
        <p:spPr>
          <a:xfrm>
            <a:off x="4929190" y="6543754"/>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hlinkClick r:id="rId14" action="ppaction://hlinksldjump"/>
          </p:cNvPr>
          <p:cNvSpPr/>
          <p:nvPr/>
        </p:nvSpPr>
        <p:spPr>
          <a:xfrm>
            <a:off x="4929190" y="6258002"/>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714348" y="6186564"/>
            <a:ext cx="3214710"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Информация</a:t>
            </a:r>
            <a:endParaRPr lang="ru-RU" sz="2000" b="1" dirty="0">
              <a:latin typeface="Times New Roman" pitchFamily="18" charset="0"/>
              <a:cs typeface="Times New Roman" pitchFamily="18" charset="0"/>
            </a:endParaRPr>
          </a:p>
        </p:txBody>
      </p:sp>
      <p:sp>
        <p:nvSpPr>
          <p:cNvPr id="34" name="TextBox 33"/>
          <p:cNvSpPr txBox="1"/>
          <p:nvPr/>
        </p:nvSpPr>
        <p:spPr>
          <a:xfrm>
            <a:off x="5286380" y="6143644"/>
            <a:ext cx="242889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разделу</a:t>
            </a:r>
            <a:endParaRPr lang="ru-RU" sz="2000" b="1" dirty="0">
              <a:latin typeface="Times New Roman" pitchFamily="18" charset="0"/>
              <a:cs typeface="Times New Roman" pitchFamily="18" charset="0"/>
            </a:endParaRPr>
          </a:p>
        </p:txBody>
      </p:sp>
      <p:sp>
        <p:nvSpPr>
          <p:cNvPr id="35" name="TextBox 34"/>
          <p:cNvSpPr txBox="1"/>
          <p:nvPr/>
        </p:nvSpPr>
        <p:spPr>
          <a:xfrm>
            <a:off x="5286380" y="6429396"/>
            <a:ext cx="1857388"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 главную</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00108"/>
            <a:ext cx="8215354" cy="4801314"/>
          </a:xfrm>
          <a:prstGeom prst="rect">
            <a:avLst/>
          </a:prstGeom>
        </p:spPr>
        <p:txBody>
          <a:bodyPr wrap="square">
            <a:spAutoFit/>
          </a:bodyPr>
          <a:lstStyle/>
          <a:p>
            <a:r>
              <a:rPr lang="ru-RU" b="1" i="1" dirty="0" smtClean="0">
                <a:latin typeface="Times New Roman" pitchFamily="18" charset="0"/>
                <a:cs typeface="Times New Roman" pitchFamily="18" charset="0"/>
              </a:rPr>
              <a:t>Изменения гидрологического режима, вызываемые созданием водохранилищ, происходят также и в нижнем бьефе гидроузлов, иногда на протяжении </a:t>
            </a:r>
          </a:p>
          <a:p>
            <a:r>
              <a:rPr lang="ru-RU" b="1" i="1" dirty="0" smtClean="0">
                <a:latin typeface="Times New Roman" pitchFamily="18" charset="0"/>
                <a:cs typeface="Times New Roman" pitchFamily="18" charset="0"/>
              </a:rPr>
              <a:t>				десятков и даже сотен километров. 				Особое значение имеет уменьшение 				половодий, в результате чего ухудшаются 				условия нереста рыб и произрастания 				трав на пойменных лугах. Уменьшение 				скорости течения вызывает выпадение 				наносов и заиление водохранилищ; 					изменяется температурный и ледовый 				режим, в нижнем бьефе образуется не 				замерзающая всю зиму полынья.</a:t>
            </a:r>
          </a:p>
          <a:p>
            <a:r>
              <a:rPr lang="ru-RU" b="1" i="1" dirty="0" smtClean="0">
                <a:latin typeface="Times New Roman" pitchFamily="18" charset="0"/>
                <a:cs typeface="Times New Roman" pitchFamily="18" charset="0"/>
              </a:rPr>
              <a:t>				На водохранилищах высота ветровых волн больше, чем на реках (до 3 м и более).</a:t>
            </a:r>
          </a:p>
          <a:p>
            <a:r>
              <a:rPr lang="ru-RU" b="1" i="1" dirty="0" smtClean="0">
                <a:latin typeface="Times New Roman" pitchFamily="18" charset="0"/>
                <a:cs typeface="Times New Roman" pitchFamily="18" charset="0"/>
              </a:rPr>
              <a:t>Гидробиологический режим водохранилищ существенно отличается от режима рек: биомасса в водохранилище образуется интенсивнее, меняется видовой состав флоры и фауны.</a:t>
            </a:r>
            <a:endParaRPr lang="ru-RU" b="1" i="1" dirty="0">
              <a:latin typeface="Times New Roman" pitchFamily="18" charset="0"/>
              <a:cs typeface="Times New Roman" pitchFamily="18" charset="0"/>
            </a:endParaRPr>
          </a:p>
        </p:txBody>
      </p:sp>
      <p:pic>
        <p:nvPicPr>
          <p:cNvPr id="14338" name="Picture 2" descr="O:\Гидрология\озера\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3090"/>
            <a:ext cx="4000475" cy="3000356"/>
          </a:xfrm>
          <a:prstGeom prst="rect">
            <a:avLst/>
          </a:prstGeom>
          <a:noFill/>
        </p:spPr>
      </p:pic>
      <p:sp>
        <p:nvSpPr>
          <p:cNvPr id="6" name="Стрелка влево 5">
            <a:hlinkClick r:id="rId3"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500042"/>
            <a:ext cx="5028300" cy="646331"/>
          </a:xfrm>
          <a:prstGeom prst="rect">
            <a:avLst/>
          </a:prstGeom>
        </p:spPr>
        <p:txBody>
          <a:bodyPr wrap="none">
            <a:spAutoFit/>
          </a:bodyPr>
          <a:lstStyle/>
          <a:p>
            <a:r>
              <a:rPr lang="ru-RU" sz="3600" b="1" dirty="0" smtClean="0">
                <a:solidFill>
                  <a:schemeClr val="tx2">
                    <a:lumMod val="75000"/>
                  </a:schemeClr>
                </a:solidFill>
                <a:latin typeface="Times New Roman" pitchFamily="18" charset="0"/>
                <a:cs typeface="Times New Roman" pitchFamily="18" charset="0"/>
              </a:rPr>
              <a:t>Каспийское море-озеро</a:t>
            </a:r>
            <a:endParaRPr lang="ru-RU" sz="3600" b="1" dirty="0">
              <a:solidFill>
                <a:schemeClr val="tx2">
                  <a:lumMod val="75000"/>
                </a:schemeClr>
              </a:solidFill>
              <a:latin typeface="Times New Roman" pitchFamily="18" charset="0"/>
              <a:cs typeface="Times New Roman" pitchFamily="18" charset="0"/>
            </a:endParaRPr>
          </a:p>
        </p:txBody>
      </p:sp>
      <p:sp>
        <p:nvSpPr>
          <p:cNvPr id="4" name="Прямоугольник 3"/>
          <p:cNvSpPr/>
          <p:nvPr/>
        </p:nvSpPr>
        <p:spPr>
          <a:xfrm>
            <a:off x="3143240" y="1285860"/>
            <a:ext cx="5429256" cy="3500462"/>
          </a:xfrm>
          <a:prstGeom prst="rect">
            <a:avLst/>
          </a:prstGeom>
        </p:spPr>
        <p:txBody>
          <a:bodyPr wrap="square">
            <a:spAutoFit/>
          </a:bodyPr>
          <a:lstStyle/>
          <a:p>
            <a:r>
              <a:rPr lang="vi-VN" b="1" i="1" dirty="0" smtClean="0">
                <a:latin typeface="Times New Roman" pitchFamily="18" charset="0"/>
                <a:cs typeface="Times New Roman" pitchFamily="18" charset="0"/>
              </a:rPr>
              <a:t>Каспийское море</a:t>
            </a:r>
            <a:r>
              <a:rPr lang="ru-RU"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бессточное озеро, самое большое озеро на Земле, расположенное на стыке Европы и Азии, называемое морем из-за его размеров. Каспийское море представляет собой бессточное озеро, и вода в нём солёная, от 0,05 ‰ близ устья Волги до от 11—13 ‰ на юго-востоке. Уровень воды подвержен колебаниям, в настоящее время — примерно −28 м ниже уровня Мирового океана. Площадь Каспийского моря в настоящее время — примерно 371 000 км², максимальная глубина — 1025 м.</a:t>
            </a:r>
            <a:r>
              <a:rPr lang="ru-RU" b="1" i="1" dirty="0" smtClean="0">
                <a:latin typeface="Times New Roman" pitchFamily="18" charset="0"/>
                <a:cs typeface="Times New Roman" pitchFamily="18" charset="0"/>
              </a:rPr>
              <a:t> В Каспии содержится 90 % воды всех соленых озер мира.</a:t>
            </a:r>
            <a:endParaRPr lang="ru-RU" b="1" i="1" dirty="0">
              <a:latin typeface="Times New Roman" pitchFamily="18" charset="0"/>
              <a:cs typeface="Times New Roman" pitchFamily="18" charset="0"/>
            </a:endParaRPr>
          </a:p>
        </p:txBody>
      </p:sp>
      <p:pic>
        <p:nvPicPr>
          <p:cNvPr id="2051" name="Picture 3" descr="O:\Гидрология\озера\28804229_kasptes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62" y="4857760"/>
            <a:ext cx="2476485" cy="1857364"/>
          </a:xfrm>
          <a:prstGeom prst="rect">
            <a:avLst/>
          </a:prstGeom>
          <a:noFill/>
        </p:spPr>
      </p:pic>
      <p:pic>
        <p:nvPicPr>
          <p:cNvPr id="2052" name="Picture 4" descr="O:\Гидрология\озера\Каспийское.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1357298"/>
            <a:ext cx="2282517" cy="3362323"/>
          </a:xfrm>
          <a:prstGeom prst="rect">
            <a:avLst/>
          </a:prstGeom>
          <a:noFill/>
        </p:spPr>
      </p:pic>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612845"/>
            <a:ext cx="5715008" cy="5632311"/>
          </a:xfrm>
          <a:prstGeom prst="rect">
            <a:avLst/>
          </a:prstGeom>
        </p:spPr>
        <p:txBody>
          <a:bodyPr wrap="square">
            <a:spAutoFit/>
          </a:bodyPr>
          <a:lstStyle/>
          <a:p>
            <a:r>
              <a:rPr lang="ru-RU" b="1" i="1" dirty="0" smtClean="0">
                <a:latin typeface="Times New Roman" pitchFamily="18" charset="0"/>
                <a:cs typeface="Times New Roman" pitchFamily="18" charset="0"/>
              </a:rPr>
              <a:t>Озеро Байкал считается самым глубоким из озёр, оно содержит около пятой части всей пресной воды Земли, возраст озера 20-25 млн. лет.</a:t>
            </a:r>
          </a:p>
          <a:p>
            <a:r>
              <a:rPr lang="ru-RU" b="1" i="1" dirty="0" smtClean="0">
                <a:latin typeface="Times New Roman" pitchFamily="18" charset="0"/>
                <a:cs typeface="Times New Roman" pitchFamily="18" charset="0"/>
              </a:rPr>
              <a:t>Озеро Байкал находится на юге Восточной Сибири. В форме рождающегося полумесяца Байкал вытянулся с юго-запада на северо-восток . Длина озера 636 км, наибольшая ширина в центральной части 81 км, минимальная ширина напротив дельты Селенги - 27 км. Расположен Байкал на высоте 455 м над уровнем моря. Длина береговой линии около 1850 км. Более половины береговой линии озера Байкал находится под охраной. Максимальная глубина озера 1637 м, средняя глубина - 730 м. </a:t>
            </a:r>
          </a:p>
          <a:p>
            <a:r>
              <a:rPr lang="ru-RU" b="1" i="1" dirty="0" smtClean="0">
                <a:latin typeface="Times New Roman" pitchFamily="18" charset="0"/>
                <a:cs typeface="Times New Roman" pitchFamily="18" charset="0"/>
              </a:rPr>
              <a:t>Байкальская вода уникальна и удивительна, как сам Байкал. Она необыкновенно прозрачна, чиста и насыщена кислородом. В не столь уж и древние времена она считалась целебной, с ее помощью лечили болезни. Объем воды в Байкале около 23 тысяч кубических километров, что составляет 20% мировых и 90% российских запасов пресной воды. </a:t>
            </a:r>
            <a:endParaRPr lang="ru-RU" b="1" i="1" dirty="0">
              <a:latin typeface="Times New Roman" pitchFamily="18" charset="0"/>
              <a:cs typeface="Times New Roman" pitchFamily="18" charset="0"/>
            </a:endParaRPr>
          </a:p>
        </p:txBody>
      </p:sp>
      <p:sp>
        <p:nvSpPr>
          <p:cNvPr id="4" name="TextBox 3"/>
          <p:cNvSpPr txBox="1"/>
          <p:nvPr/>
        </p:nvSpPr>
        <p:spPr>
          <a:xfrm>
            <a:off x="285720" y="642918"/>
            <a:ext cx="314327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Озеро Байкал</a:t>
            </a:r>
            <a:endParaRPr lang="ru-RU" sz="3600" b="1" dirty="0">
              <a:solidFill>
                <a:schemeClr val="tx2">
                  <a:lumMod val="75000"/>
                </a:schemeClr>
              </a:solidFill>
              <a:latin typeface="Times New Roman" pitchFamily="18" charset="0"/>
              <a:cs typeface="Times New Roman" pitchFamily="18" charset="0"/>
            </a:endParaRPr>
          </a:p>
        </p:txBody>
      </p:sp>
      <p:pic>
        <p:nvPicPr>
          <p:cNvPr id="7170" name="Picture 2" descr="O:\Гидрология\озера\Байкал.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1357298"/>
            <a:ext cx="3233765" cy="3990975"/>
          </a:xfrm>
          <a:prstGeom prst="rect">
            <a:avLst/>
          </a:prstGeom>
          <a:noFill/>
        </p:spPr>
      </p:pic>
      <p:sp>
        <p:nvSpPr>
          <p:cNvPr id="6" name="Стрелка вправо 5">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8" name="Стрелка влево 7">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214290"/>
            <a:ext cx="5929322" cy="5909310"/>
          </a:xfrm>
          <a:prstGeom prst="rect">
            <a:avLst/>
          </a:prstGeom>
        </p:spPr>
        <p:txBody>
          <a:bodyPr wrap="square">
            <a:spAutoFit/>
          </a:bodyPr>
          <a:lstStyle/>
          <a:p>
            <a:r>
              <a:rPr lang="ru-RU" b="1" i="1" dirty="0" smtClean="0">
                <a:latin typeface="Times New Roman" pitchFamily="18" charset="0"/>
                <a:cs typeface="Times New Roman" pitchFamily="18" charset="0"/>
              </a:rPr>
              <a:t>Ежегодно экосистема Байкала воспроизводит около 60 кубических километров прозрачной, насыщенной кислородом воды. </a:t>
            </a:r>
          </a:p>
          <a:p>
            <a:r>
              <a:rPr lang="ru-RU" b="1" i="1" dirty="0" smtClean="0">
                <a:latin typeface="Times New Roman" pitchFamily="18" charset="0"/>
                <a:cs typeface="Times New Roman" pitchFamily="18" charset="0"/>
              </a:rPr>
              <a:t>Более половины года озеро сковано льдом, период ледостава 15 января — 1 мая, судоходство осуществляется с июня по сентябрь. Озеро и прибрежные территории отличаются уникальным разнообразием флоры и фауны . По данным Лимнологического института в Байкале водится более 2600 видов и разновидностей животных и более 1000 видов растительных организмов. Время от времени открывают новые виды. Есть основания полагать, что в настоящее время науке известны только 70-80% видов живых организмов, населяющих воды Байкала. Около 40% растений и около 85% видов животных, обитающих в открытом Байкале, </a:t>
            </a:r>
            <a:r>
              <a:rPr lang="ru-RU" b="1" i="1" dirty="0" err="1" smtClean="0">
                <a:latin typeface="Times New Roman" pitchFamily="18" charset="0"/>
                <a:cs typeface="Times New Roman" pitchFamily="18" charset="0"/>
              </a:rPr>
              <a:t>эндемичны</a:t>
            </a:r>
            <a:r>
              <a:rPr lang="ru-RU" b="1" i="1" dirty="0" smtClean="0">
                <a:latin typeface="Times New Roman" pitchFamily="18" charset="0"/>
                <a:cs typeface="Times New Roman" pitchFamily="18" charset="0"/>
              </a:rPr>
              <a:t>, т.е. встречаются только в Байкале. Живые организмы в озере Байкал распространены от поверхности до максимальных глубин. Такое обилие живых организмов объясняется большим содержанием кислорода во всей толще байкальской воды.</a:t>
            </a:r>
            <a:endParaRPr lang="ru-RU" b="1" i="1" dirty="0">
              <a:latin typeface="Times New Roman" pitchFamily="18" charset="0"/>
              <a:cs typeface="Times New Roman" pitchFamily="18" charset="0"/>
            </a:endParaRPr>
          </a:p>
        </p:txBody>
      </p:sp>
      <p:pic>
        <p:nvPicPr>
          <p:cNvPr id="3076" name="Picture 4" descr="O:\Гидрология\озера\300px-Olchon_Shaman_R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57232"/>
            <a:ext cx="3143240" cy="2357454"/>
          </a:xfrm>
          <a:prstGeom prst="rect">
            <a:avLst/>
          </a:prstGeom>
          <a:noFill/>
        </p:spPr>
      </p:pic>
      <p:pic>
        <p:nvPicPr>
          <p:cNvPr id="3077" name="Picture 5" descr="O:\Гидрология\озера\7x10-2-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357562"/>
            <a:ext cx="3071802" cy="2379654"/>
          </a:xfrm>
          <a:prstGeom prst="rect">
            <a:avLst/>
          </a:prstGeom>
          <a:noFill/>
        </p:spPr>
      </p:pic>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928670"/>
            <a:ext cx="5429256" cy="5078313"/>
          </a:xfrm>
          <a:prstGeom prst="rect">
            <a:avLst/>
          </a:prstGeom>
        </p:spPr>
        <p:txBody>
          <a:bodyPr wrap="square">
            <a:spAutoFit/>
          </a:bodyPr>
          <a:lstStyle/>
          <a:p>
            <a:r>
              <a:rPr lang="ru-RU" b="1" i="1" dirty="0" smtClean="0">
                <a:latin typeface="Times New Roman" pitchFamily="18" charset="0"/>
                <a:cs typeface="Times New Roman" pitchFamily="18" charset="0"/>
              </a:rPr>
              <a:t>Ладожское озеро — озеро в Карелии и Ленинградской области. Самое большое из пресноводных озер Европы; его площадь 17,7 тыс. кв. км. Средняя глубина озера - 50 м. а наибольшая - 225 м. (севернее острова Валаам).</a:t>
            </a:r>
          </a:p>
          <a:p>
            <a:r>
              <a:rPr lang="ru-RU" b="1" i="1" dirty="0" smtClean="0">
                <a:latin typeface="Times New Roman" pitchFamily="18" charset="0"/>
                <a:cs typeface="Times New Roman" pitchFamily="18" charset="0"/>
              </a:rPr>
              <a:t>Северные берега озера изрезанные, высокие и скалистые, сложены кристаллическими породами. Они образуют многочисленные полуострова и узкие проливы, мелкие острова, разделенные проливами. Южные берега озера - низкие, заболоченные, а дно около них плоское. Общий объем воды в озере огромный - 900 куб. км. Это в 13 раз больше, чем в него ежегодно вливается всеми реками и выносится Невой. Поэтому колебания уровня воды в озере в течении года невелики. </a:t>
            </a:r>
          </a:p>
          <a:p>
            <a:r>
              <a:rPr lang="ru-RU" b="1" i="1" dirty="0" smtClean="0">
                <a:latin typeface="Times New Roman" pitchFamily="18" charset="0"/>
                <a:cs typeface="Times New Roman" pitchFamily="18" charset="0"/>
              </a:rPr>
              <a:t>На озере часты волнения; при сильных ветрах волны достигают двух метров и более. </a:t>
            </a:r>
            <a:endParaRPr lang="ru-RU" b="1" i="1" dirty="0">
              <a:latin typeface="Times New Roman" pitchFamily="18" charset="0"/>
              <a:cs typeface="Times New Roman" pitchFamily="18" charset="0"/>
            </a:endParaRPr>
          </a:p>
        </p:txBody>
      </p:sp>
      <p:sp>
        <p:nvSpPr>
          <p:cNvPr id="4" name="TextBox 3"/>
          <p:cNvSpPr txBox="1"/>
          <p:nvPr/>
        </p:nvSpPr>
        <p:spPr>
          <a:xfrm>
            <a:off x="285720" y="285728"/>
            <a:ext cx="492922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Ладожское озеро</a:t>
            </a:r>
            <a:endParaRPr lang="ru-RU" sz="3600" b="1" dirty="0">
              <a:solidFill>
                <a:schemeClr val="tx2">
                  <a:lumMod val="75000"/>
                </a:schemeClr>
              </a:solidFill>
              <a:latin typeface="Times New Roman" pitchFamily="18" charset="0"/>
              <a:cs typeface="Times New Roman" pitchFamily="18" charset="0"/>
            </a:endParaRPr>
          </a:p>
        </p:txBody>
      </p:sp>
      <p:pic>
        <p:nvPicPr>
          <p:cNvPr id="4099" name="Picture 3" descr="O:\Гидрология\озера\Ладож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60"/>
            <a:ext cx="3652672" cy="3929090"/>
          </a:xfrm>
          <a:prstGeom prst="rect">
            <a:avLst/>
          </a:prstGeom>
          <a:noFill/>
        </p:spPr>
      </p:pic>
      <p:sp>
        <p:nvSpPr>
          <p:cNvPr id="6" name="Стрелка вправо 5">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8" name="Стрелка влево 7">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3306" y="1000108"/>
            <a:ext cx="5214974" cy="5078313"/>
          </a:xfrm>
          <a:prstGeom prst="rect">
            <a:avLst/>
          </a:prstGeom>
        </p:spPr>
        <p:txBody>
          <a:bodyPr wrap="square">
            <a:spAutoFit/>
          </a:bodyPr>
          <a:lstStyle/>
          <a:p>
            <a:r>
              <a:rPr lang="ru-RU" b="1" i="1" dirty="0" smtClean="0">
                <a:latin typeface="Times New Roman" pitchFamily="18" charset="0"/>
                <a:cs typeface="Times New Roman" pitchFamily="18" charset="0"/>
              </a:rPr>
              <a:t>Небольшие речные суда из-за этих волнений не могли ходить по озеру, и для них были выстроены специальные обходные каналы вдоль южного побережья; часть судов проходит по ним и теперь. </a:t>
            </a:r>
          </a:p>
          <a:p>
            <a:r>
              <a:rPr lang="ru-RU" b="1" i="1" dirty="0" smtClean="0">
                <a:latin typeface="Times New Roman" pitchFamily="18" charset="0"/>
                <a:cs typeface="Times New Roman" pitchFamily="18" charset="0"/>
              </a:rPr>
              <a:t>Лед образуется на озере в конце октября - начале ноября, сначала в мелких местах; более глубокие участки замерзают позднее - в конце декабря, в январе, а центральная часть озера покрывается сплошным льдом только в очень суровые зимы. Таяние льда начинается в марте, но очищается озеро полностью лишь в начале мая. Из-за длительного и сильного зимнего охлаждения вода в озере и летом остается очень холодной, прогреваясь только в верхнем слое и у берегов.</a:t>
            </a:r>
          </a:p>
          <a:p>
            <a:r>
              <a:rPr lang="ru-RU" b="1" i="1" dirty="0" smtClean="0">
                <a:latin typeface="Times New Roman" pitchFamily="18" charset="0"/>
                <a:cs typeface="Times New Roman" pitchFamily="18" charset="0"/>
              </a:rPr>
              <a:t>В Ладоге много рыбы: щука, окунь, плотва, лещ, сиг, лосось, налим. Рыбаки рыбачат круглый год.</a:t>
            </a:r>
          </a:p>
        </p:txBody>
      </p:sp>
      <p:pic>
        <p:nvPicPr>
          <p:cNvPr id="5122" name="Picture 2" descr="O:\Гидрология\озера\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1071546"/>
            <a:ext cx="3219302" cy="2613000"/>
          </a:xfrm>
          <a:prstGeom prst="rect">
            <a:avLst/>
          </a:prstGeom>
          <a:noFill/>
        </p:spPr>
      </p:pic>
      <p:pic>
        <p:nvPicPr>
          <p:cNvPr id="5123" name="Picture 3" descr="O:\Гидрология\озера\103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3857628"/>
            <a:ext cx="3208832" cy="2406624"/>
          </a:xfrm>
          <a:prstGeom prst="rect">
            <a:avLst/>
          </a:prstGeom>
          <a:noFill/>
        </p:spPr>
      </p:pic>
      <p:sp>
        <p:nvSpPr>
          <p:cNvPr id="5" name="Стрелка влево 4">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928670"/>
            <a:ext cx="5786462" cy="5355312"/>
          </a:xfrm>
          <a:prstGeom prst="rect">
            <a:avLst/>
          </a:prstGeom>
        </p:spPr>
        <p:txBody>
          <a:bodyPr wrap="square">
            <a:spAutoFit/>
          </a:bodyPr>
          <a:lstStyle/>
          <a:p>
            <a:r>
              <a:rPr lang="ru-RU" b="1" i="1" dirty="0" smtClean="0">
                <a:latin typeface="Times New Roman" pitchFamily="18" charset="0"/>
                <a:cs typeface="Times New Roman" pitchFamily="18" charset="0"/>
              </a:rPr>
              <a:t>Онежское озеро — естественный водоем на северо-западе Европейской части Российской Федерации, расположено на территории Карелии, Ленинградской и Вологодской областей. Второе по величине озеро в Европе после Ладожского. Площадь зеркала составляет 9,7 тыс. км² (без островов). Максимальная глубина в наиболее глубоководной северной части озера достигает 127 м. Средняя глубина в центральной части составляет 50-60 м, ближе к югу дно поднимается до 20-30 м. В северной части озера много желобов, чередующихся с высокими подъемами дна, образующими т. н. «банки», на которых часто ловят рыбу промышленные траулеры. Онежская вода очень высокого качества: она чище ладожской и даже байкальской. Существует проект подачи онежской водой по трубам в качестве питьевой в более южные регионы России. В Онежском озере встречаются почти все рыбы, известные во внутренних водоемов Карелии.</a:t>
            </a:r>
            <a:endParaRPr lang="ru-RU" b="1" i="1" dirty="0">
              <a:latin typeface="Times New Roman" pitchFamily="18" charset="0"/>
              <a:cs typeface="Times New Roman" pitchFamily="18" charset="0"/>
            </a:endParaRPr>
          </a:p>
        </p:txBody>
      </p:sp>
      <p:pic>
        <p:nvPicPr>
          <p:cNvPr id="6146" name="Picture 2" descr="O:\Гидрология\озера\250px-One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4572008"/>
            <a:ext cx="2571736" cy="1933945"/>
          </a:xfrm>
          <a:prstGeom prst="rect">
            <a:avLst/>
          </a:prstGeom>
          <a:noFill/>
        </p:spPr>
      </p:pic>
      <p:pic>
        <p:nvPicPr>
          <p:cNvPr id="6147" name="Picture 3" descr="O:\Гидрология\озера\Онежское.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1142984"/>
            <a:ext cx="2858462" cy="3195628"/>
          </a:xfrm>
          <a:prstGeom prst="rect">
            <a:avLst/>
          </a:prstGeom>
          <a:noFill/>
        </p:spPr>
      </p:pic>
      <p:sp>
        <p:nvSpPr>
          <p:cNvPr id="5" name="TextBox 4"/>
          <p:cNvSpPr txBox="1"/>
          <p:nvPr/>
        </p:nvSpPr>
        <p:spPr>
          <a:xfrm>
            <a:off x="428596" y="214290"/>
            <a:ext cx="5357850"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Онежское озеро</a:t>
            </a:r>
            <a:endParaRPr lang="ru-RU" sz="3600" b="1" dirty="0">
              <a:solidFill>
                <a:schemeClr val="tx2">
                  <a:lumMod val="75000"/>
                </a:schemeClr>
              </a:solidFill>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Гидрология\озера\Таймыр.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298"/>
            <a:ext cx="4021845" cy="3090862"/>
          </a:xfrm>
          <a:prstGeom prst="rect">
            <a:avLst/>
          </a:prstGeom>
          <a:noFill/>
        </p:spPr>
      </p:pic>
      <p:sp>
        <p:nvSpPr>
          <p:cNvPr id="3" name="TextBox 2"/>
          <p:cNvSpPr txBox="1"/>
          <p:nvPr/>
        </p:nvSpPr>
        <p:spPr>
          <a:xfrm>
            <a:off x="642910" y="571480"/>
            <a:ext cx="350046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Озеро Таймыр</a:t>
            </a:r>
            <a:endParaRPr lang="ru-RU" sz="3600" b="1" dirty="0">
              <a:solidFill>
                <a:schemeClr val="tx2">
                  <a:lumMod val="75000"/>
                </a:schemeClr>
              </a:solidFill>
              <a:latin typeface="Times New Roman" pitchFamily="18" charset="0"/>
              <a:cs typeface="Times New Roman" pitchFamily="18" charset="0"/>
            </a:endParaRPr>
          </a:p>
        </p:txBody>
      </p:sp>
      <p:pic>
        <p:nvPicPr>
          <p:cNvPr id="8195" name="Picture 3" descr="O:\Гидрология\озера\Oze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670" y="4143380"/>
            <a:ext cx="1737757" cy="2457434"/>
          </a:xfrm>
          <a:prstGeom prst="rect">
            <a:avLst/>
          </a:prstGeom>
          <a:noFill/>
        </p:spPr>
      </p:pic>
      <p:sp>
        <p:nvSpPr>
          <p:cNvPr id="5" name="Прямоугольник 4"/>
          <p:cNvSpPr/>
          <p:nvPr/>
        </p:nvSpPr>
        <p:spPr>
          <a:xfrm>
            <a:off x="4214810" y="857232"/>
            <a:ext cx="4572000" cy="5355312"/>
          </a:xfrm>
          <a:prstGeom prst="rect">
            <a:avLst/>
          </a:prstGeom>
        </p:spPr>
        <p:txBody>
          <a:bodyPr>
            <a:spAutoFit/>
          </a:bodyPr>
          <a:lstStyle/>
          <a:p>
            <a:r>
              <a:rPr lang="ru-RU" b="1" i="1" dirty="0" smtClean="0">
                <a:latin typeface="Times New Roman" pitchFamily="18" charset="0"/>
                <a:cs typeface="Times New Roman" pitchFamily="18" charset="0"/>
              </a:rPr>
              <a:t>Таймыр, Таймырское озеро — озеро на полуострове Таймыр в Красноярском крае РФ, входит в состав Таймырского заповедника. Второе по площади после Байкала озеро в азиатской части России. Таймыр является самым северным в мире настоящим крупным озером — его крайняя северная точка находится к северу от 75 градуса северной широты. Из оз. Таймыр вытекает р. Нижняя Таймыра.</a:t>
            </a:r>
          </a:p>
          <a:p>
            <a:r>
              <a:rPr lang="ru-RU" b="1" i="1" dirty="0" smtClean="0">
                <a:latin typeface="Times New Roman" pitchFamily="18" charset="0"/>
                <a:cs typeface="Times New Roman" pitchFamily="18" charset="0"/>
              </a:rPr>
              <a:t>Озеро покрыто льдом с конца сентября до июля, средняя продолжительность свободного от льда периода — 73  дня. Температура воды в августе +8 °C, зимой — чуть выше нуля. Постоянных населенных пунктов нет, на озере располагается метеорологическая станция.</a:t>
            </a:r>
            <a:endParaRPr lang="ru-RU" b="1" i="1" dirty="0">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Гидрология\озера\Ханка.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1214422"/>
            <a:ext cx="2857488" cy="3354162"/>
          </a:xfrm>
          <a:prstGeom prst="rect">
            <a:avLst/>
          </a:prstGeom>
          <a:noFill/>
        </p:spPr>
      </p:pic>
      <p:sp>
        <p:nvSpPr>
          <p:cNvPr id="3" name="Прямоугольник 2"/>
          <p:cNvSpPr/>
          <p:nvPr/>
        </p:nvSpPr>
        <p:spPr>
          <a:xfrm>
            <a:off x="3571868" y="500042"/>
            <a:ext cx="5572132" cy="5632311"/>
          </a:xfrm>
          <a:prstGeom prst="rect">
            <a:avLst/>
          </a:prstGeom>
        </p:spPr>
        <p:txBody>
          <a:bodyPr wrap="square">
            <a:spAutoFit/>
          </a:bodyPr>
          <a:lstStyle/>
          <a:p>
            <a:r>
              <a:rPr lang="ru-RU" b="1" i="1" dirty="0" err="1" smtClean="0">
                <a:latin typeface="Times New Roman" pitchFamily="18" charset="0"/>
                <a:cs typeface="Times New Roman" pitchFamily="18" charset="0"/>
              </a:rPr>
              <a:t>Ханка</a:t>
            </a:r>
            <a:r>
              <a:rPr lang="ru-RU" b="1" i="1" dirty="0" smtClean="0">
                <a:latin typeface="Times New Roman" pitchFamily="18" charset="0"/>
                <a:cs typeface="Times New Roman" pitchFamily="18" charset="0"/>
              </a:rPr>
              <a:t> (Большая </a:t>
            </a:r>
            <a:r>
              <a:rPr lang="ru-RU" b="1" i="1" dirty="0" err="1" smtClean="0">
                <a:latin typeface="Times New Roman" pitchFamily="18" charset="0"/>
                <a:cs typeface="Times New Roman" pitchFamily="18" charset="0"/>
              </a:rPr>
              <a:t>Ханка</a:t>
            </a:r>
            <a:r>
              <a:rPr lang="ru-RU" b="1" i="1" dirty="0" smtClean="0">
                <a:latin typeface="Times New Roman" pitchFamily="18" charset="0"/>
                <a:cs typeface="Times New Roman" pitchFamily="18" charset="0"/>
              </a:rPr>
              <a:t>) — озеро на границе Приморского края и Китая. Площадь 4070 км² (при среднем уровне воды), длина 95 км, преобладают глубины 1 — 3 м, наибольшая — 10,6 м.</a:t>
            </a:r>
          </a:p>
          <a:p>
            <a:r>
              <a:rPr lang="ru-RU" b="1" i="1" dirty="0" err="1" smtClean="0">
                <a:latin typeface="Times New Roman" pitchFamily="18" charset="0"/>
                <a:cs typeface="Times New Roman" pitchFamily="18" charset="0"/>
              </a:rPr>
              <a:t>Ханка</a:t>
            </a:r>
            <a:r>
              <a:rPr lang="ru-RU" b="1" i="1" dirty="0" smtClean="0">
                <a:latin typeface="Times New Roman" pitchFamily="18" charset="0"/>
                <a:cs typeface="Times New Roman" pitchFamily="18" charset="0"/>
              </a:rPr>
              <a:t> — самый крупный пресноводный водоём на Дальнем Востоке. В пределах России находится 3030 км2 акватории озера и лишь небольшая, северная часть – на территории Китая. </a:t>
            </a:r>
          </a:p>
          <a:p>
            <a:r>
              <a:rPr lang="ru-RU" b="1" i="1" dirty="0" smtClean="0">
                <a:latin typeface="Times New Roman" pitchFamily="18" charset="0"/>
                <a:cs typeface="Times New Roman" pitchFamily="18" charset="0"/>
              </a:rPr>
              <a:t>Озеро </a:t>
            </a:r>
            <a:r>
              <a:rPr lang="ru-RU" b="1" i="1" dirty="0" err="1" smtClean="0">
                <a:latin typeface="Times New Roman" pitchFamily="18" charset="0"/>
                <a:cs typeface="Times New Roman" pitchFamily="18" charset="0"/>
              </a:rPr>
              <a:t>Ханка</a:t>
            </a:r>
            <a:r>
              <a:rPr lang="ru-RU" b="1" i="1" dirty="0" smtClean="0">
                <a:latin typeface="Times New Roman" pitchFamily="18" charset="0"/>
                <a:cs typeface="Times New Roman" pitchFamily="18" charset="0"/>
              </a:rPr>
              <a:t> и прилегающая к нему территория являются уникальными по своему биологическому разнообразию. Здесь распространены луговые растительные сообщества, травянистые болота, дубовые леса и редколесья с участием сосны могильной. В озере обитает большое количество пресноводных рыб и других гидробионтов. Наличие крупного пресноводного водоема обусловило концентрацию огромной численности водоплавающих и околоводных птиц. Из особо охраняемых природных территорий здесь расположен </a:t>
            </a:r>
            <a:r>
              <a:rPr lang="ru-RU" b="1" i="1" dirty="0" err="1" smtClean="0">
                <a:latin typeface="Times New Roman" pitchFamily="18" charset="0"/>
                <a:cs typeface="Times New Roman" pitchFamily="18" charset="0"/>
              </a:rPr>
              <a:t>Ханкайский</a:t>
            </a:r>
            <a:r>
              <a:rPr lang="ru-RU" b="1" i="1" dirty="0" smtClean="0">
                <a:latin typeface="Times New Roman" pitchFamily="18" charset="0"/>
                <a:cs typeface="Times New Roman" pitchFamily="18" charset="0"/>
              </a:rPr>
              <a:t> заповедник.</a:t>
            </a:r>
            <a:endParaRPr lang="ru-RU" b="1" i="1" dirty="0">
              <a:latin typeface="Times New Roman" pitchFamily="18" charset="0"/>
              <a:cs typeface="Times New Roman" pitchFamily="18" charset="0"/>
            </a:endParaRPr>
          </a:p>
        </p:txBody>
      </p:sp>
      <p:sp>
        <p:nvSpPr>
          <p:cNvPr id="4" name="TextBox 3"/>
          <p:cNvSpPr txBox="1"/>
          <p:nvPr/>
        </p:nvSpPr>
        <p:spPr>
          <a:xfrm>
            <a:off x="285720" y="500042"/>
            <a:ext cx="3214710"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Озеро </a:t>
            </a:r>
            <a:r>
              <a:rPr lang="ru-RU" sz="3600" b="1" dirty="0" err="1" smtClean="0">
                <a:solidFill>
                  <a:schemeClr val="tx2">
                    <a:lumMod val="75000"/>
                  </a:schemeClr>
                </a:solidFill>
                <a:latin typeface="Times New Roman" pitchFamily="18" charset="0"/>
                <a:cs typeface="Times New Roman" pitchFamily="18" charset="0"/>
              </a:rPr>
              <a:t>Ханка</a:t>
            </a:r>
            <a:endParaRPr lang="ru-RU" sz="3600" b="1" dirty="0">
              <a:solidFill>
                <a:schemeClr val="tx2">
                  <a:lumMod val="75000"/>
                </a:schemeClr>
              </a:solidFill>
              <a:latin typeface="Times New Roman" pitchFamily="18" charset="0"/>
              <a:cs typeface="Times New Roman" pitchFamily="18" charset="0"/>
            </a:endParaRPr>
          </a:p>
        </p:txBody>
      </p:sp>
      <p:pic>
        <p:nvPicPr>
          <p:cNvPr id="9219" name="Picture 3" descr="O:\Гидрология\озера\img_3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4643446"/>
            <a:ext cx="2659926" cy="2000264"/>
          </a:xfrm>
          <a:prstGeom prst="rect">
            <a:avLst/>
          </a:prstGeom>
          <a:noFill/>
        </p:spPr>
      </p:pic>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Гидрология\озера\Чудско-.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8670"/>
            <a:ext cx="3143240" cy="3300391"/>
          </a:xfrm>
          <a:prstGeom prst="rect">
            <a:avLst/>
          </a:prstGeom>
          <a:noFill/>
        </p:spPr>
      </p:pic>
      <p:pic>
        <p:nvPicPr>
          <p:cNvPr id="10243" name="Picture 3" descr="O:\Гидрология\озера\img_3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4500570"/>
            <a:ext cx="2659894" cy="2000240"/>
          </a:xfrm>
          <a:prstGeom prst="rect">
            <a:avLst/>
          </a:prstGeom>
          <a:noFill/>
        </p:spPr>
      </p:pic>
      <p:sp>
        <p:nvSpPr>
          <p:cNvPr id="4" name="Прямоугольник 3"/>
          <p:cNvSpPr/>
          <p:nvPr/>
        </p:nvSpPr>
        <p:spPr>
          <a:xfrm>
            <a:off x="3143240" y="714356"/>
            <a:ext cx="5715024" cy="5909310"/>
          </a:xfrm>
          <a:prstGeom prst="rect">
            <a:avLst/>
          </a:prstGeom>
        </p:spPr>
        <p:txBody>
          <a:bodyPr wrap="square">
            <a:spAutoFit/>
          </a:bodyPr>
          <a:lstStyle/>
          <a:p>
            <a:r>
              <a:rPr lang="ru-RU" b="1" i="1" dirty="0" smtClean="0">
                <a:latin typeface="Times New Roman" pitchFamily="18" charset="0"/>
                <a:cs typeface="Times New Roman" pitchFamily="18" charset="0"/>
              </a:rPr>
              <a:t>Чудско-Псковское озеро — </a:t>
            </a:r>
            <a:r>
              <a:rPr lang="ru-RU" b="1" i="1" dirty="0" err="1" smtClean="0">
                <a:latin typeface="Times New Roman" pitchFamily="18" charset="0"/>
                <a:cs typeface="Times New Roman" pitchFamily="18" charset="0"/>
              </a:rPr>
              <a:t>озеро</a:t>
            </a:r>
            <a:r>
              <a:rPr lang="ru-RU" b="1" i="1" dirty="0" smtClean="0">
                <a:latin typeface="Times New Roman" pitchFamily="18" charset="0"/>
                <a:cs typeface="Times New Roman" pitchFamily="18" charset="0"/>
              </a:rPr>
              <a:t> на границе между Эстонией и Псковской областью. Площадь 3550 км2. Средняя глубина 7,1 м, наибольшая — 15 м.</a:t>
            </a:r>
          </a:p>
          <a:p>
            <a:r>
              <a:rPr lang="ru-RU" b="1" i="1" dirty="0" smtClean="0">
                <a:latin typeface="Times New Roman" pitchFamily="18" charset="0"/>
                <a:cs typeface="Times New Roman" pitchFamily="18" charset="0"/>
              </a:rPr>
              <a:t>Озеро состоит из трёх частей: Чудское озеро — площадью 2670 км2, Псковское озеро — площадью 710 км2 и соединяющий их озеро-пролив — Тёплое озеро — площадью 170 км2.</a:t>
            </a:r>
          </a:p>
          <a:p>
            <a:r>
              <a:rPr lang="ru-RU" b="1" i="1" dirty="0" smtClean="0">
                <a:latin typeface="Times New Roman" pitchFamily="18" charset="0"/>
                <a:cs typeface="Times New Roman" pitchFamily="18" charset="0"/>
              </a:rPr>
              <a:t>На озере множество островов, крупнейшими являются остров Порка и </a:t>
            </a:r>
            <a:r>
              <a:rPr lang="ru-RU" b="1" i="1" dirty="0" err="1" smtClean="0">
                <a:latin typeface="Times New Roman" pitchFamily="18" charset="0"/>
                <a:cs typeface="Times New Roman" pitchFamily="18" charset="0"/>
              </a:rPr>
              <a:t>Талабские</a:t>
            </a:r>
            <a:r>
              <a:rPr lang="ru-RU" b="1" i="1" dirty="0" smtClean="0">
                <a:latin typeface="Times New Roman" pitchFamily="18" charset="0"/>
                <a:cs typeface="Times New Roman" pitchFamily="18" charset="0"/>
              </a:rPr>
              <a:t> острова. В озеро впадает около 30 рек. Берег низменный, сложенный торфяником. </a:t>
            </a:r>
          </a:p>
          <a:p>
            <a:r>
              <a:rPr lang="ru-RU" b="1" i="1" dirty="0" smtClean="0">
                <a:latin typeface="Times New Roman" pitchFamily="18" charset="0"/>
                <a:cs typeface="Times New Roman" pitchFamily="18" charset="0"/>
              </a:rPr>
              <a:t>Озеро замерзает в конце ноября — начале декабря. Чудское вскрывается позже чем Псковское и Тёплое озеро. Ледоход приходится на конец апреля — начало мая.</a:t>
            </a:r>
          </a:p>
          <a:p>
            <a:r>
              <a:rPr lang="ru-RU" b="1" i="1" dirty="0" smtClean="0">
                <a:latin typeface="Times New Roman" pitchFamily="18" charset="0"/>
                <a:cs typeface="Times New Roman" pitchFamily="18" charset="0"/>
              </a:rPr>
              <a:t>Озеро является остатком от большого древнего ледникового водоёма, находившегося на месте современного. </a:t>
            </a:r>
          </a:p>
          <a:p>
            <a:r>
              <a:rPr lang="ru-RU" b="1" i="1" dirty="0" smtClean="0">
                <a:latin typeface="Times New Roman" pitchFamily="18" charset="0"/>
                <a:cs typeface="Times New Roman" pitchFamily="18" charset="0"/>
              </a:rPr>
              <a:t>В озере обитают рыбы: окунь, судак, лещ, плотва, сиг, снеток. В озеро выходят </a:t>
            </a:r>
            <a:r>
              <a:rPr lang="ru-RU" b="1" i="1" dirty="0" err="1" smtClean="0">
                <a:latin typeface="Times New Roman" pitchFamily="18" charset="0"/>
                <a:cs typeface="Times New Roman" pitchFamily="18" charset="0"/>
              </a:rPr>
              <a:t>рыболовские</a:t>
            </a:r>
            <a:r>
              <a:rPr lang="ru-RU" b="1" i="1" dirty="0" smtClean="0">
                <a:latin typeface="Times New Roman" pitchFamily="18" charset="0"/>
                <a:cs typeface="Times New Roman" pitchFamily="18" charset="0"/>
              </a:rPr>
              <a:t> судна для ловли рыбы.</a:t>
            </a:r>
            <a:endParaRPr lang="ru-RU" b="1" i="1" dirty="0">
              <a:latin typeface="Times New Roman" pitchFamily="18" charset="0"/>
              <a:cs typeface="Times New Roman" pitchFamily="18" charset="0"/>
            </a:endParaRPr>
          </a:p>
        </p:txBody>
      </p:sp>
      <p:sp>
        <p:nvSpPr>
          <p:cNvPr id="5" name="TextBox 4"/>
          <p:cNvSpPr txBox="1"/>
          <p:nvPr/>
        </p:nvSpPr>
        <p:spPr>
          <a:xfrm>
            <a:off x="0" y="142852"/>
            <a:ext cx="6572264"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Чудско – Псковское озеро</a:t>
            </a:r>
            <a:endParaRPr lang="ru-RU" sz="3600" b="1" dirty="0">
              <a:solidFill>
                <a:schemeClr val="tx2">
                  <a:lumMod val="75000"/>
                </a:schemeClr>
              </a:solidFill>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785794"/>
            <a:ext cx="5072098" cy="5355312"/>
          </a:xfrm>
          <a:prstGeom prst="rect">
            <a:avLst/>
          </a:prstGeom>
        </p:spPr>
        <p:txBody>
          <a:bodyPr wrap="square">
            <a:spAutoFit/>
          </a:bodyPr>
          <a:lstStyle/>
          <a:p>
            <a:r>
              <a:rPr lang="ru-RU" b="1" i="1" dirty="0" smtClean="0">
                <a:latin typeface="Times New Roman" pitchFamily="18" charset="0"/>
                <a:cs typeface="Times New Roman" pitchFamily="18" charset="0"/>
              </a:rPr>
              <a:t>Река - водный (постоянный) поток сравнительно больших размеров, питающийся стоком осадков атмосферных со своего водосбора и подземными водами. Река имеет четко очерченное русло. </a:t>
            </a:r>
          </a:p>
          <a:p>
            <a:r>
              <a:rPr lang="ru-RU" b="1" i="1" dirty="0" smtClean="0">
                <a:latin typeface="Times New Roman" pitchFamily="18" charset="0"/>
                <a:cs typeface="Times New Roman" pitchFamily="18" charset="0"/>
              </a:rPr>
              <a:t>К важнейшим характеристикам рек относятся: водоносность, структура стока по источникам питания, тип водного режима, длина реки, площадь водосбора, уклон водной поверхности, ширина и глубина русла, скорость течения воды, ее температура, химический состав вод и другое. </a:t>
            </a:r>
          </a:p>
          <a:p>
            <a:r>
              <a:rPr lang="ru-RU" b="1" i="1" dirty="0" smtClean="0">
                <a:latin typeface="Times New Roman" pitchFamily="18" charset="0"/>
                <a:cs typeface="Times New Roman" pitchFamily="18" charset="0"/>
              </a:rPr>
              <a:t>По условиям формирования режима различают равнинные, горные, озерные, болотные и карстовые реки. В зависимости от размера различают большие, средние и малые реки. По величине минерализации вод различают реки с малой, средней, повышенной и высокой минерализацией.</a:t>
            </a:r>
            <a:endParaRPr lang="ru-RU" b="1" i="1" dirty="0">
              <a:latin typeface="Times New Roman" pitchFamily="18" charset="0"/>
              <a:cs typeface="Times New Roman" pitchFamily="18" charset="0"/>
            </a:endParaRPr>
          </a:p>
        </p:txBody>
      </p:sp>
      <p:sp>
        <p:nvSpPr>
          <p:cNvPr id="3" name="TextBox 2"/>
          <p:cNvSpPr txBox="1"/>
          <p:nvPr/>
        </p:nvSpPr>
        <p:spPr>
          <a:xfrm>
            <a:off x="428596" y="142852"/>
            <a:ext cx="3429024"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Информация</a:t>
            </a:r>
            <a:endParaRPr lang="ru-RU" sz="3600" b="1" dirty="0">
              <a:solidFill>
                <a:schemeClr val="tx2">
                  <a:lumMod val="75000"/>
                </a:schemeClr>
              </a:solidFill>
              <a:latin typeface="Times New Roman" pitchFamily="18" charset="0"/>
              <a:cs typeface="Times New Roman" pitchFamily="18" charset="0"/>
            </a:endParaRPr>
          </a:p>
        </p:txBody>
      </p:sp>
      <p:pic>
        <p:nvPicPr>
          <p:cNvPr id="6146" name="Picture 2" descr="O:\Гидрология\120px-Am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998" y="1357298"/>
            <a:ext cx="2132002" cy="1599002"/>
          </a:xfrm>
          <a:prstGeom prst="rect">
            <a:avLst/>
          </a:prstGeom>
          <a:noFill/>
        </p:spPr>
      </p:pic>
      <p:pic>
        <p:nvPicPr>
          <p:cNvPr id="6147" name="Picture 3" descr="O:\Гидрология\120px-Река_Тулома,_Мурманская_об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40" y="3643314"/>
            <a:ext cx="2286016" cy="1581161"/>
          </a:xfrm>
          <a:prstGeom prst="rect">
            <a:avLst/>
          </a:prstGeom>
          <a:noFill/>
        </p:spPr>
      </p:pic>
      <p:pic>
        <p:nvPicPr>
          <p:cNvPr id="6148" name="Picture 4" descr="O:\Гидрология\120px-Sosn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00372"/>
            <a:ext cx="2000232" cy="1285884"/>
          </a:xfrm>
          <a:prstGeom prst="rect">
            <a:avLst/>
          </a:prstGeom>
          <a:noFill/>
        </p:spPr>
      </p:pic>
      <p:sp>
        <p:nvSpPr>
          <p:cNvPr id="7" name="Стрелка влево 6">
            <a:hlinkClick r:id="rId5" action="ppaction://hlinksldjump"/>
          </p:cNvPr>
          <p:cNvSpPr/>
          <p:nvPr/>
        </p:nvSpPr>
        <p:spPr>
          <a:xfrm>
            <a:off x="7143767"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643834"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Гидрология\озера\убсу.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60"/>
            <a:ext cx="3109599" cy="2928958"/>
          </a:xfrm>
          <a:prstGeom prst="rect">
            <a:avLst/>
          </a:prstGeom>
          <a:noFill/>
        </p:spPr>
      </p:pic>
      <p:sp>
        <p:nvSpPr>
          <p:cNvPr id="3" name="Прямоугольник 2"/>
          <p:cNvSpPr/>
          <p:nvPr/>
        </p:nvSpPr>
        <p:spPr>
          <a:xfrm>
            <a:off x="3929058" y="642918"/>
            <a:ext cx="4572000" cy="5909310"/>
          </a:xfrm>
          <a:prstGeom prst="rect">
            <a:avLst/>
          </a:prstGeom>
        </p:spPr>
        <p:txBody>
          <a:bodyPr>
            <a:spAutoFit/>
          </a:bodyPr>
          <a:lstStyle/>
          <a:p>
            <a:r>
              <a:rPr lang="ru-RU" b="1" i="1" dirty="0" smtClean="0">
                <a:latin typeface="Times New Roman" pitchFamily="18" charset="0"/>
                <a:cs typeface="Times New Roman" pitchFamily="18" charset="0"/>
              </a:rPr>
              <a:t>Убсу-Нур — озеро в Монголии и России, самое большое по площади на территории Монголии и самое известное из котловины Больших озер. C 2003 года оно является составной частью объекта Всемирного наследия ЮНЕСКО Убсунурского бассейна.</a:t>
            </a:r>
          </a:p>
          <a:p>
            <a:r>
              <a:rPr lang="ru-RU" b="1" i="1" dirty="0" smtClean="0">
                <a:latin typeface="Times New Roman" pitchFamily="18" charset="0"/>
                <a:cs typeface="Times New Roman" pitchFamily="18" charset="0"/>
              </a:rPr>
              <a:t>Побережье озера было заселено несколько тысяч лет назад. Множество курганов, оленных камней, петроглифов и рунических надписей оставили после себя племена кочевников — хунну, тюрки и киргизы. Крупнейшее поселение на берегу озера в настоящее время — Улаангом. Это замкнутый бессточный водоём площадью свыше 3 350 км² на высоте 753 м, вода с высоким содержанием соли. Озеро является последним напоминанием о солёном море, занимавшем несколько тысяч лет назад значительно большую территорию.</a:t>
            </a:r>
            <a:endParaRPr lang="ru-RU" b="1" i="1" dirty="0">
              <a:latin typeface="Times New Roman" pitchFamily="18" charset="0"/>
              <a:cs typeface="Times New Roman" pitchFamily="18" charset="0"/>
            </a:endParaRPr>
          </a:p>
        </p:txBody>
      </p:sp>
      <p:sp>
        <p:nvSpPr>
          <p:cNvPr id="4" name="TextBox 3"/>
          <p:cNvSpPr txBox="1"/>
          <p:nvPr/>
        </p:nvSpPr>
        <p:spPr>
          <a:xfrm>
            <a:off x="285720" y="357166"/>
            <a:ext cx="3500462"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Озеро Убсу-Нур</a:t>
            </a:r>
            <a:endParaRPr lang="ru-RU" sz="3600" dirty="0">
              <a:solidFill>
                <a:schemeClr val="tx2">
                  <a:lumMod val="75000"/>
                </a:schemeClr>
              </a:solidFill>
            </a:endParaRPr>
          </a:p>
        </p:txBody>
      </p:sp>
      <p:pic>
        <p:nvPicPr>
          <p:cNvPr id="11267" name="Picture 3" descr="O:\Гидрология\озера\c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4214818"/>
            <a:ext cx="3000396" cy="2250297"/>
          </a:xfrm>
          <a:prstGeom prst="rect">
            <a:avLst/>
          </a:prstGeom>
          <a:noFill/>
        </p:spPr>
      </p:pic>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Гидрология\озера\Чаны.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61"/>
            <a:ext cx="3515782" cy="2643206"/>
          </a:xfrm>
          <a:prstGeom prst="rect">
            <a:avLst/>
          </a:prstGeom>
          <a:noFill/>
        </p:spPr>
      </p:pic>
      <p:pic>
        <p:nvPicPr>
          <p:cNvPr id="12291" name="Picture 3" descr="O:\Гидрология\озера\21580350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3929066"/>
            <a:ext cx="3143272" cy="2357454"/>
          </a:xfrm>
          <a:prstGeom prst="rect">
            <a:avLst/>
          </a:prstGeom>
          <a:noFill/>
        </p:spPr>
      </p:pic>
      <p:sp>
        <p:nvSpPr>
          <p:cNvPr id="4" name="Прямоугольник 3"/>
          <p:cNvSpPr/>
          <p:nvPr/>
        </p:nvSpPr>
        <p:spPr>
          <a:xfrm>
            <a:off x="3571868" y="571480"/>
            <a:ext cx="5214974" cy="5355312"/>
          </a:xfrm>
          <a:prstGeom prst="rect">
            <a:avLst/>
          </a:prstGeom>
        </p:spPr>
        <p:txBody>
          <a:bodyPr wrap="square">
            <a:spAutoFit/>
          </a:bodyPr>
          <a:lstStyle/>
          <a:p>
            <a:r>
              <a:rPr lang="ru-RU" b="1" i="1" dirty="0" smtClean="0">
                <a:latin typeface="Times New Roman" pitchFamily="18" charset="0"/>
                <a:cs typeface="Times New Roman" pitchFamily="18" charset="0"/>
              </a:rPr>
              <a:t>Чаны — бессточное озеро, расположенное в Барабинской низменности на территории Новосибирской области, самое крупное озеро в Западной Сибири. Площадь озера непостоянна и в настоящее время по различным оценкам составляет от 1400 до 2000 км². Средняя глубина около 2 метров, наибольшая — 7 метров. Котловина озера плоская. Озеро мелководное, глубины до 2 метров составляют 60 % общей площади озера. Берега озера довольно низкие и сильно изрезанные, поросшие камышом, тростником, осокой и кустарником. Грунт дна песчаный и илистый. Максимальная зарегистрированная температура воды летом — 28,3 °C. Озеро слабосолёное, в юго-восточной части озера солёность ниже. Питание озера в основном снеговое, озеро </a:t>
            </a:r>
            <a:r>
              <a:rPr lang="ru-RU" b="1" i="1" dirty="0" err="1" smtClean="0">
                <a:latin typeface="Times New Roman" pitchFamily="18" charset="0"/>
                <a:cs typeface="Times New Roman" pitchFamily="18" charset="0"/>
              </a:rPr>
              <a:t>подпитывается</a:t>
            </a:r>
            <a:r>
              <a:rPr lang="ru-RU" b="1" i="1" dirty="0" smtClean="0">
                <a:latin typeface="Times New Roman" pitchFamily="18" charset="0"/>
                <a:cs typeface="Times New Roman" pitchFamily="18" charset="0"/>
              </a:rPr>
              <a:t> реками Каргат и Чулым. Ранее в озеро впадала река </a:t>
            </a:r>
            <a:r>
              <a:rPr lang="ru-RU" b="1" i="1" dirty="0" err="1" smtClean="0">
                <a:latin typeface="Times New Roman" pitchFamily="18" charset="0"/>
                <a:cs typeface="Times New Roman" pitchFamily="18" charset="0"/>
              </a:rPr>
              <a:t>Сарайка</a:t>
            </a:r>
            <a:r>
              <a:rPr lang="ru-RU" b="1" i="1" dirty="0" smtClean="0">
                <a:latin typeface="Times New Roman" pitchFamily="18" charset="0"/>
                <a:cs typeface="Times New Roman" pitchFamily="18" charset="0"/>
              </a:rPr>
              <a:t>, соединявшая его с озером </a:t>
            </a:r>
            <a:r>
              <a:rPr lang="ru-RU" b="1" i="1" dirty="0" err="1" smtClean="0">
                <a:latin typeface="Times New Roman" pitchFamily="18" charset="0"/>
                <a:cs typeface="Times New Roman" pitchFamily="18" charset="0"/>
              </a:rPr>
              <a:t>Сартлан</a:t>
            </a:r>
            <a:r>
              <a:rPr lang="ru-RU" b="1" i="1" dirty="0" smtClean="0">
                <a:latin typeface="Times New Roman" pitchFamily="18" charset="0"/>
                <a:cs typeface="Times New Roman" pitchFamily="18" charset="0"/>
              </a:rPr>
              <a:t>.</a:t>
            </a:r>
            <a:endParaRPr lang="ru-RU" b="1" i="1" dirty="0">
              <a:latin typeface="Times New Roman" pitchFamily="18" charset="0"/>
              <a:cs typeface="Times New Roman" pitchFamily="18" charset="0"/>
            </a:endParaRPr>
          </a:p>
        </p:txBody>
      </p:sp>
      <p:sp>
        <p:nvSpPr>
          <p:cNvPr id="5" name="TextBox 4"/>
          <p:cNvSpPr txBox="1"/>
          <p:nvPr/>
        </p:nvSpPr>
        <p:spPr>
          <a:xfrm>
            <a:off x="285720" y="428604"/>
            <a:ext cx="3000396"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Озеро Чаны</a:t>
            </a:r>
            <a:endParaRPr lang="ru-RU" sz="3600" b="1" dirty="0">
              <a:solidFill>
                <a:schemeClr val="tx2">
                  <a:lumMod val="75000"/>
                </a:schemeClr>
              </a:solidFill>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Гидрология\озера\куйбышев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1285860"/>
            <a:ext cx="3371341" cy="4810121"/>
          </a:xfrm>
          <a:prstGeom prst="rect">
            <a:avLst/>
          </a:prstGeom>
          <a:noFill/>
        </p:spPr>
      </p:pic>
      <p:sp>
        <p:nvSpPr>
          <p:cNvPr id="3" name="TextBox 2"/>
          <p:cNvSpPr txBox="1"/>
          <p:nvPr/>
        </p:nvSpPr>
        <p:spPr>
          <a:xfrm>
            <a:off x="285720" y="428604"/>
            <a:ext cx="6786610"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Куйбышевское водохранилище</a:t>
            </a:r>
            <a:endParaRPr lang="ru-RU" sz="3600" b="1" dirty="0">
              <a:solidFill>
                <a:schemeClr val="tx2">
                  <a:lumMod val="75000"/>
                </a:schemeClr>
              </a:solidFill>
              <a:latin typeface="Times New Roman" pitchFamily="18" charset="0"/>
              <a:cs typeface="Times New Roman" pitchFamily="18" charset="0"/>
            </a:endParaRPr>
          </a:p>
        </p:txBody>
      </p:sp>
      <p:sp>
        <p:nvSpPr>
          <p:cNvPr id="4" name="Прямоугольник 3"/>
          <p:cNvSpPr/>
          <p:nvPr/>
        </p:nvSpPr>
        <p:spPr>
          <a:xfrm>
            <a:off x="3786182" y="1000108"/>
            <a:ext cx="5000628" cy="5355312"/>
          </a:xfrm>
          <a:prstGeom prst="rect">
            <a:avLst/>
          </a:prstGeom>
        </p:spPr>
        <p:txBody>
          <a:bodyPr wrap="square">
            <a:spAutoFit/>
          </a:bodyPr>
          <a:lstStyle/>
          <a:p>
            <a:r>
              <a:rPr lang="ru-RU" b="1" i="1" dirty="0" smtClean="0">
                <a:latin typeface="Times New Roman" pitchFamily="18" charset="0"/>
                <a:cs typeface="Times New Roman" pitchFamily="18" charset="0"/>
              </a:rPr>
              <a:t>Куйбышевское водохранилище — самое крупное на реке Волге водохранилище. Возникло в 1955—1957 гг. после завершения строительства плотины Жигулёвской ГЭС, перегородившей долину Волги в Жигулях у города Ставрополь (ныне Тольятти). Является третьим крупнейшим в мире водохранилищем.</a:t>
            </a:r>
          </a:p>
          <a:p>
            <a:r>
              <a:rPr lang="ru-RU" b="1" i="1" dirty="0" smtClean="0">
                <a:latin typeface="Times New Roman" pitchFamily="18" charset="0"/>
                <a:cs typeface="Times New Roman" pitchFamily="18" charset="0"/>
              </a:rPr>
              <a:t>Длина водохранилища более 500 км, наибольшая ширина в устье Камы — 35 км, площадь водного зеркала — 6,5 тыс. км² (среди речных — первое место в мире), полный объём воды — 58 км³, из них 34 км³ — полезный. Подпор уровня воды у плотины 29 м, он распространяется по Волге до города Новочебоксарска, по реке Каме — до города Набережные Челны. Крупные заливы водохранилище образует по долинам Камы, </a:t>
            </a:r>
            <a:r>
              <a:rPr lang="ru-RU" b="1" i="1" dirty="0" err="1" smtClean="0">
                <a:latin typeface="Times New Roman" pitchFamily="18" charset="0"/>
                <a:cs typeface="Times New Roman" pitchFamily="18" charset="0"/>
              </a:rPr>
              <a:t>Свияги</a:t>
            </a:r>
            <a:r>
              <a:rPr lang="ru-RU" b="1" i="1" dirty="0" smtClean="0">
                <a:latin typeface="Times New Roman" pitchFamily="18" charset="0"/>
                <a:cs typeface="Times New Roman" pitchFamily="18" charset="0"/>
              </a:rPr>
              <a:t>, Казанки и другим рекам.</a:t>
            </a:r>
            <a:endParaRPr lang="ru-RU" b="1" i="1" dirty="0">
              <a:latin typeface="Times New Roman" pitchFamily="18" charset="0"/>
              <a:cs typeface="Times New Roman" pitchFamily="18" charset="0"/>
            </a:endParaRPr>
          </a:p>
        </p:txBody>
      </p:sp>
      <p:sp>
        <p:nvSpPr>
          <p:cNvPr id="5" name="Стрелка вправо 4">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71546"/>
            <a:ext cx="8429652" cy="4524315"/>
          </a:xfrm>
          <a:prstGeom prst="rect">
            <a:avLst/>
          </a:prstGeom>
        </p:spPr>
        <p:txBody>
          <a:bodyPr wrap="square">
            <a:spAutoFit/>
          </a:bodyPr>
          <a:lstStyle/>
          <a:p>
            <a:r>
              <a:rPr lang="ru-RU" b="1" i="1" dirty="0" smtClean="0">
                <a:latin typeface="Times New Roman" pitchFamily="18" charset="0"/>
                <a:cs typeface="Times New Roman" pitchFamily="18" charset="0"/>
              </a:rPr>
              <a:t>Основное назначение водохранилища — выработка электроэнергии, улучшение судоходства, водоснабжение, ирригация. Кроме того, используется для рыболовства.</a:t>
            </a:r>
          </a:p>
          <a:p>
            <a:r>
              <a:rPr lang="ru-RU" b="1" i="1" dirty="0" smtClean="0">
                <a:latin typeface="Times New Roman" pitchFamily="18" charset="0"/>
                <a:cs typeface="Times New Roman" pitchFamily="18" charset="0"/>
              </a:rPr>
              <a:t>Водохранилище сильно изменило режим стока Волги как выше, так и ниже плотины: сток в половодье существенно уменьшился,</a:t>
            </a:r>
          </a:p>
          <a:p>
            <a:r>
              <a:rPr lang="ru-RU" b="1" i="1" dirty="0" smtClean="0">
                <a:latin typeface="Times New Roman" pitchFamily="18" charset="0"/>
                <a:cs typeface="Times New Roman" pitchFamily="18" charset="0"/>
              </a:rPr>
              <a:t> а в межень — возрос. Колебания уровней воды сейчас</a:t>
            </a:r>
          </a:p>
          <a:p>
            <a:r>
              <a:rPr lang="ru-RU" b="1" i="1" dirty="0" smtClean="0">
                <a:latin typeface="Times New Roman" pitchFamily="18" charset="0"/>
                <a:cs typeface="Times New Roman" pitchFamily="18" charset="0"/>
              </a:rPr>
              <a:t> у города Казани составляют 5—6 м, в то время как </a:t>
            </a:r>
          </a:p>
          <a:p>
            <a:r>
              <a:rPr lang="ru-RU" b="1" i="1" dirty="0" smtClean="0">
                <a:latin typeface="Times New Roman" pitchFamily="18" charset="0"/>
                <a:cs typeface="Times New Roman" pitchFamily="18" charset="0"/>
              </a:rPr>
              <a:t>до создания водохранилища они достигали 10—11 м.</a:t>
            </a:r>
          </a:p>
          <a:p>
            <a:r>
              <a:rPr lang="ru-RU" b="1" i="1" dirty="0" smtClean="0">
                <a:latin typeface="Times New Roman" pitchFamily="18" charset="0"/>
                <a:cs typeface="Times New Roman" pitchFamily="18" charset="0"/>
              </a:rPr>
              <a:t> После создания водохранилище стало на 3—5 дней</a:t>
            </a:r>
          </a:p>
          <a:p>
            <a:r>
              <a:rPr lang="ru-RU" b="1" i="1" dirty="0" smtClean="0">
                <a:latin typeface="Times New Roman" pitchFamily="18" charset="0"/>
                <a:cs typeface="Times New Roman" pitchFamily="18" charset="0"/>
              </a:rPr>
              <a:t> раньше замерзать и позже освобождаться ото льда.</a:t>
            </a:r>
          </a:p>
          <a:p>
            <a:r>
              <a:rPr lang="ru-RU" b="1" i="1" dirty="0" smtClean="0">
                <a:latin typeface="Times New Roman" pitchFamily="18" charset="0"/>
                <a:cs typeface="Times New Roman" pitchFamily="18" charset="0"/>
              </a:rPr>
              <a:t> Существенно изменился микроклимат в зоне 3—6 км</a:t>
            </a:r>
          </a:p>
          <a:p>
            <a:r>
              <a:rPr lang="ru-RU" b="1" i="1" dirty="0" smtClean="0">
                <a:latin typeface="Times New Roman" pitchFamily="18" charset="0"/>
                <a:cs typeface="Times New Roman" pitchFamily="18" charset="0"/>
              </a:rPr>
              <a:t> около водохранилища, перестроились процессы на дне</a:t>
            </a:r>
          </a:p>
          <a:p>
            <a:r>
              <a:rPr lang="ru-RU" b="1" i="1" dirty="0" smtClean="0">
                <a:latin typeface="Times New Roman" pitchFamily="18" charset="0"/>
                <a:cs typeface="Times New Roman" pitchFamily="18" charset="0"/>
              </a:rPr>
              <a:t> и в береговой полосе, начались абразия и размыв </a:t>
            </a:r>
          </a:p>
          <a:p>
            <a:r>
              <a:rPr lang="ru-RU" b="1" i="1" dirty="0" smtClean="0">
                <a:latin typeface="Times New Roman" pitchFamily="18" charset="0"/>
                <a:cs typeface="Times New Roman" pitchFamily="18" charset="0"/>
              </a:rPr>
              <a:t>берегов, активизировались оползни. Очень изменились</a:t>
            </a:r>
          </a:p>
          <a:p>
            <a:r>
              <a:rPr lang="ru-RU" b="1" i="1" dirty="0" smtClean="0">
                <a:latin typeface="Times New Roman" pitchFamily="18" charset="0"/>
                <a:cs typeface="Times New Roman" pitchFamily="18" charset="0"/>
              </a:rPr>
              <a:t> условия произрастания прибрежной и водной растительности, обитания птиц и рыб.</a:t>
            </a:r>
            <a:endParaRPr lang="ru-RU" b="1" i="1" dirty="0">
              <a:latin typeface="Times New Roman" pitchFamily="18" charset="0"/>
              <a:cs typeface="Times New Roman" pitchFamily="18" charset="0"/>
            </a:endParaRPr>
          </a:p>
        </p:txBody>
      </p:sp>
      <p:pic>
        <p:nvPicPr>
          <p:cNvPr id="19458" name="Picture 2" descr="O:\Гидрология\озера\260px-Kuib-vodoh-oli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9" y="2214554"/>
            <a:ext cx="3428992" cy="2714644"/>
          </a:xfrm>
          <a:prstGeom prst="rect">
            <a:avLst/>
          </a:prstGeom>
          <a:noFill/>
        </p:spPr>
      </p:pic>
      <p:sp>
        <p:nvSpPr>
          <p:cNvPr id="4" name="Стрелка влево 3">
            <a:hlinkClick r:id="rId3"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Гидрология\озера\брат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1214422"/>
            <a:ext cx="2428892" cy="2802275"/>
          </a:xfrm>
          <a:prstGeom prst="rect">
            <a:avLst/>
          </a:prstGeom>
          <a:noFill/>
        </p:spPr>
      </p:pic>
      <p:sp>
        <p:nvSpPr>
          <p:cNvPr id="3" name="Прямоугольник 2"/>
          <p:cNvSpPr/>
          <p:nvPr/>
        </p:nvSpPr>
        <p:spPr>
          <a:xfrm>
            <a:off x="357158" y="1214422"/>
            <a:ext cx="8786842" cy="2585323"/>
          </a:xfrm>
          <a:prstGeom prst="rect">
            <a:avLst/>
          </a:prstGeom>
        </p:spPr>
        <p:txBody>
          <a:bodyPr wrap="square">
            <a:spAutoFit/>
          </a:bodyPr>
          <a:lstStyle/>
          <a:p>
            <a:r>
              <a:rPr lang="ru-RU" dirty="0" smtClean="0"/>
              <a:t>			</a:t>
            </a:r>
            <a:r>
              <a:rPr lang="ru-RU" b="1" i="1" dirty="0" smtClean="0">
                <a:latin typeface="Times New Roman" pitchFamily="18" charset="0"/>
                <a:cs typeface="Times New Roman" pitchFamily="18" charset="0"/>
              </a:rPr>
              <a:t>Братское водохранилище — водоём, образованный на 			реке Ангара на территории Иркутской области в 				результате строительства Братской ГЭС, второе по 			объему водохранилище мира.</a:t>
            </a:r>
          </a:p>
          <a:p>
            <a:r>
              <a:rPr lang="ru-RU" b="1" i="1" dirty="0" smtClean="0">
                <a:latin typeface="Times New Roman" pitchFamily="18" charset="0"/>
                <a:cs typeface="Times New Roman" pitchFamily="18" charset="0"/>
              </a:rPr>
              <a:t>			На берегах расположены города Братск (по которому и 			получило название), Свирск, </a:t>
            </a:r>
            <a:r>
              <a:rPr lang="ru-RU" b="1" i="1" dirty="0" err="1" smtClean="0">
                <a:latin typeface="Times New Roman" pitchFamily="18" charset="0"/>
                <a:cs typeface="Times New Roman" pitchFamily="18" charset="0"/>
              </a:rPr>
              <a:t>Усолье-Сибирское</a:t>
            </a:r>
            <a:r>
              <a:rPr lang="ru-RU" b="1" i="1" dirty="0" smtClean="0">
                <a:latin typeface="Times New Roman" pitchFamily="18" charset="0"/>
                <a:cs typeface="Times New Roman" pitchFamily="18" charset="0"/>
              </a:rPr>
              <a:t>. 				Водохранилище широко используется для судоходства, 			рыболовства, сплава леса, водоснабжения. Отличается 			значительными рыбными запасами. </a:t>
            </a:r>
            <a:endParaRPr lang="ru-RU" b="1" i="1" dirty="0">
              <a:latin typeface="Times New Roman" pitchFamily="18" charset="0"/>
              <a:cs typeface="Times New Roman" pitchFamily="18" charset="0"/>
            </a:endParaRPr>
          </a:p>
        </p:txBody>
      </p:sp>
      <p:sp>
        <p:nvSpPr>
          <p:cNvPr id="4" name="Прямоугольник 3"/>
          <p:cNvSpPr/>
          <p:nvPr/>
        </p:nvSpPr>
        <p:spPr>
          <a:xfrm>
            <a:off x="357158" y="3995678"/>
            <a:ext cx="4572000" cy="2862322"/>
          </a:xfrm>
          <a:prstGeom prst="rect">
            <a:avLst/>
          </a:prstGeom>
        </p:spPr>
        <p:txBody>
          <a:bodyPr>
            <a:spAutoFit/>
          </a:bodyPr>
          <a:lstStyle/>
          <a:p>
            <a:r>
              <a:rPr lang="ru-RU" b="1" i="1" dirty="0" smtClean="0">
                <a:latin typeface="Times New Roman" pitchFamily="18" charset="0"/>
                <a:cs typeface="Times New Roman" pitchFamily="18" charset="0"/>
              </a:rPr>
              <a:t>Площадь водной поверхности колеблется от 5 426 км² до 5 470 км², а объем достигает 169 км³. Полезный объём водохранилища составляет 35.41 км³, средняя глубина — 31 м. Береговая линия длиной около 7 400 км сильно изрезана, в месте впадения крупных рек — Ангары, Оки, Ии и других — образовались длинные заливы. Ширина водохранилища превосходит 20 км.</a:t>
            </a:r>
            <a:endParaRPr lang="ru-RU" b="1" i="1" dirty="0">
              <a:latin typeface="Times New Roman" pitchFamily="18" charset="0"/>
              <a:cs typeface="Times New Roman" pitchFamily="18" charset="0"/>
            </a:endParaRPr>
          </a:p>
        </p:txBody>
      </p:sp>
      <p:pic>
        <p:nvPicPr>
          <p:cNvPr id="20483" name="Picture 3" descr="O:\Гидрология\озера\300px-Wasserkraftwerk-Brat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8" y="3857628"/>
            <a:ext cx="3328606" cy="2228850"/>
          </a:xfrm>
          <a:prstGeom prst="rect">
            <a:avLst/>
          </a:prstGeom>
          <a:noFill/>
        </p:spPr>
      </p:pic>
      <p:sp>
        <p:nvSpPr>
          <p:cNvPr id="6" name="TextBox 5"/>
          <p:cNvSpPr txBox="1"/>
          <p:nvPr/>
        </p:nvSpPr>
        <p:spPr>
          <a:xfrm>
            <a:off x="571472" y="500042"/>
            <a:ext cx="650085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Братское водохранилище </a:t>
            </a:r>
            <a:endParaRPr lang="ru-RU" sz="3600" dirty="0">
              <a:solidFill>
                <a:schemeClr val="tx2">
                  <a:lumMod val="75000"/>
                </a:schemeClr>
              </a:solidFill>
              <a:latin typeface="Times New Roman" pitchFamily="18" charset="0"/>
              <a:cs typeface="Times New Roman" pitchFamily="18" charset="0"/>
            </a:endParaRPr>
          </a:p>
        </p:txBody>
      </p:sp>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71480"/>
            <a:ext cx="5715040" cy="646331"/>
          </a:xfrm>
          <a:prstGeom prst="rect">
            <a:avLst/>
          </a:prstGeom>
          <a:noFill/>
        </p:spPr>
        <p:txBody>
          <a:bodyPr wrap="square" rtlCol="0">
            <a:spAutoFit/>
          </a:bodyPr>
          <a:lstStyle/>
          <a:p>
            <a:r>
              <a:rPr lang="ru-RU" sz="3600" b="1" dirty="0" err="1" smtClean="0">
                <a:solidFill>
                  <a:schemeClr val="tx2">
                    <a:lumMod val="75000"/>
                  </a:schemeClr>
                </a:solidFill>
                <a:latin typeface="Times New Roman" pitchFamily="18" charset="0"/>
                <a:cs typeface="Times New Roman" pitchFamily="18" charset="0"/>
              </a:rPr>
              <a:t>Зейское</a:t>
            </a:r>
            <a:r>
              <a:rPr lang="ru-RU" sz="3600" b="1" dirty="0" smtClean="0">
                <a:solidFill>
                  <a:schemeClr val="tx2">
                    <a:lumMod val="75000"/>
                  </a:schemeClr>
                </a:solidFill>
                <a:latin typeface="Times New Roman" pitchFamily="18" charset="0"/>
                <a:cs typeface="Times New Roman" pitchFamily="18" charset="0"/>
              </a:rPr>
              <a:t> водохранилище</a:t>
            </a:r>
            <a:endParaRPr lang="ru-RU" sz="3600" b="1"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3857620" y="1500174"/>
            <a:ext cx="4643438" cy="3139321"/>
          </a:xfrm>
          <a:prstGeom prst="rect">
            <a:avLst/>
          </a:prstGeom>
        </p:spPr>
        <p:txBody>
          <a:bodyPr wrap="square">
            <a:spAutoFit/>
          </a:bodyPr>
          <a:lstStyle/>
          <a:p>
            <a:r>
              <a:rPr lang="ru-RU" b="1" i="1" dirty="0" err="1" smtClean="0">
                <a:latin typeface="Times New Roman" pitchFamily="18" charset="0"/>
                <a:cs typeface="Times New Roman" pitchFamily="18" charset="0"/>
              </a:rPr>
              <a:t>Зейское</a:t>
            </a:r>
            <a:r>
              <a:rPr lang="ru-RU" b="1" i="1" dirty="0" smtClean="0">
                <a:latin typeface="Times New Roman" pitchFamily="18" charset="0"/>
                <a:cs typeface="Times New Roman" pitchFamily="18" charset="0"/>
              </a:rPr>
              <a:t> водохранилище- на реке  Зея, в Амурской обл. Образовано плотиной одноименной гидроэлектростанции. Площадь 2420 км2, объем 68,4 км3, длина 225 км, наибольшая ширина 24 км. Водохранилище имеет большое </a:t>
            </a:r>
            <a:r>
              <a:rPr lang="ru-RU" b="1" i="1" dirty="0" err="1" smtClean="0">
                <a:latin typeface="Times New Roman" pitchFamily="18" charset="0"/>
                <a:cs typeface="Times New Roman" pitchFamily="18" charset="0"/>
              </a:rPr>
              <a:t>противопаводковое</a:t>
            </a:r>
            <a:r>
              <a:rPr lang="ru-RU" b="1" i="1" dirty="0" smtClean="0">
                <a:latin typeface="Times New Roman" pitchFamily="18" charset="0"/>
                <a:cs typeface="Times New Roman" pitchFamily="18" charset="0"/>
              </a:rPr>
              <a:t> значение. Осуществляет многолетнее регулирование стока; колебания уровня до 26 м. Создано в целях энергетики и борьбы с наводнениями. Судоходство.</a:t>
            </a:r>
            <a:endParaRPr lang="ru-RU" b="1" i="1" dirty="0">
              <a:latin typeface="Times New Roman" pitchFamily="18" charset="0"/>
              <a:cs typeface="Times New Roman" pitchFamily="18" charset="0"/>
            </a:endParaRPr>
          </a:p>
        </p:txBody>
      </p:sp>
      <p:pic>
        <p:nvPicPr>
          <p:cNvPr id="21506" name="Picture 2" descr="O:\Гидрология\озера\зей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1428736"/>
            <a:ext cx="2916594" cy="3143272"/>
          </a:xfrm>
          <a:prstGeom prst="rect">
            <a:avLst/>
          </a:prstGeom>
          <a:noFill/>
        </p:spPr>
      </p:pic>
      <p:pic>
        <p:nvPicPr>
          <p:cNvPr id="21507" name="Picture 3" descr="O:\Гидрология\озера\�������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38" y="4572008"/>
            <a:ext cx="2743204" cy="2057403"/>
          </a:xfrm>
          <a:prstGeom prst="rect">
            <a:avLst/>
          </a:prstGeom>
          <a:noFill/>
        </p:spPr>
      </p:pic>
      <p:sp>
        <p:nvSpPr>
          <p:cNvPr id="6" name="Стрелка влево 5">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642918"/>
            <a:ext cx="8001056"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Красноярское водохранилище</a:t>
            </a:r>
            <a:endParaRPr lang="ru-RU" sz="3600" b="1" dirty="0">
              <a:solidFill>
                <a:schemeClr val="tx2">
                  <a:lumMod val="75000"/>
                </a:schemeClr>
              </a:solidFill>
              <a:latin typeface="Times New Roman" pitchFamily="18" charset="0"/>
              <a:cs typeface="Times New Roman" pitchFamily="18" charset="0"/>
            </a:endParaRPr>
          </a:p>
        </p:txBody>
      </p:sp>
      <p:pic>
        <p:nvPicPr>
          <p:cNvPr id="22530" name="Picture 2" descr="O:\Гидрология\озера\краснояр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357298"/>
            <a:ext cx="2684458" cy="4953015"/>
          </a:xfrm>
          <a:prstGeom prst="rect">
            <a:avLst/>
          </a:prstGeom>
          <a:noFill/>
        </p:spPr>
      </p:pic>
      <p:sp>
        <p:nvSpPr>
          <p:cNvPr id="4" name="Прямоугольник 3"/>
          <p:cNvSpPr/>
          <p:nvPr/>
        </p:nvSpPr>
        <p:spPr>
          <a:xfrm>
            <a:off x="3286116" y="1285860"/>
            <a:ext cx="5143504" cy="4801314"/>
          </a:xfrm>
          <a:prstGeom prst="rect">
            <a:avLst/>
          </a:prstGeom>
        </p:spPr>
        <p:txBody>
          <a:bodyPr wrap="square">
            <a:spAutoFit/>
          </a:bodyPr>
          <a:lstStyle/>
          <a:p>
            <a:r>
              <a:rPr lang="ru-RU" b="1" i="1" dirty="0" smtClean="0">
                <a:latin typeface="Times New Roman" pitchFamily="18" charset="0"/>
                <a:cs typeface="Times New Roman" pitchFamily="18" charset="0"/>
              </a:rPr>
              <a:t>Красноярское водохранилище, или Красноярское море — искусственный водоём, созданный на Енисее при строительстве Красноярской ГЭС. Является одним из крупнейших по объёму искусственных водоёмов в мире, в России занимает по этому показателю второе место (после Братского водохранилища).</a:t>
            </a:r>
          </a:p>
          <a:p>
            <a:r>
              <a:rPr lang="ru-RU" b="1" i="1" dirty="0" smtClean="0">
                <a:latin typeface="Times New Roman" pitchFamily="18" charset="0"/>
                <a:cs typeface="Times New Roman" pitchFamily="18" charset="0"/>
              </a:rPr>
              <a:t>Верхняя точка водохранилища находится в районе города Абакан, при впадении в Енисей реки Абакан. Нижняя точка — плотина Красноярской ГЭС. Расстояние от верхней точки до Красноярской ГЭС по прямой — около 250 километров, однако общая длина водохранилища значительно больше — 388 километров. Ширина в самых широких местах достигает 15 километров. Высота уреза воды — 243 метра над уровнем моря.</a:t>
            </a:r>
            <a:endParaRPr lang="ru-RU" b="1" i="1" dirty="0">
              <a:latin typeface="Times New Roman" pitchFamily="18" charset="0"/>
              <a:cs typeface="Times New Roman" pitchFamily="18" charset="0"/>
            </a:endParaRPr>
          </a:p>
        </p:txBody>
      </p:sp>
      <p:sp>
        <p:nvSpPr>
          <p:cNvPr id="5" name="Стрелка влево 4">
            <a:hlinkClick r:id="rId3"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5929354"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Рыбинское водохранилище</a:t>
            </a:r>
            <a:endParaRPr lang="ru-RU" sz="3600" b="1" dirty="0">
              <a:solidFill>
                <a:schemeClr val="tx2">
                  <a:lumMod val="75000"/>
                </a:schemeClr>
              </a:solidFill>
              <a:latin typeface="Times New Roman" pitchFamily="18" charset="0"/>
              <a:cs typeface="Times New Roman" pitchFamily="18" charset="0"/>
            </a:endParaRPr>
          </a:p>
        </p:txBody>
      </p:sp>
      <p:pic>
        <p:nvPicPr>
          <p:cNvPr id="23554" name="Picture 2" descr="O:\Гидрология\озера\рыбинское.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736"/>
            <a:ext cx="2964172" cy="3357586"/>
          </a:xfrm>
          <a:prstGeom prst="rect">
            <a:avLst/>
          </a:prstGeom>
          <a:noFill/>
        </p:spPr>
      </p:pic>
      <p:sp>
        <p:nvSpPr>
          <p:cNvPr id="4" name="Прямоугольник 3"/>
          <p:cNvSpPr/>
          <p:nvPr/>
        </p:nvSpPr>
        <p:spPr>
          <a:xfrm>
            <a:off x="3000364" y="1214422"/>
            <a:ext cx="6143636" cy="5355312"/>
          </a:xfrm>
          <a:prstGeom prst="rect">
            <a:avLst/>
          </a:prstGeom>
        </p:spPr>
        <p:txBody>
          <a:bodyPr wrap="square">
            <a:spAutoFit/>
          </a:bodyPr>
          <a:lstStyle/>
          <a:p>
            <a:r>
              <a:rPr lang="ru-RU" b="1" i="1" dirty="0" smtClean="0">
                <a:latin typeface="Times New Roman" pitchFamily="18" charset="0"/>
                <a:cs typeface="Times New Roman" pitchFamily="18" charset="0"/>
              </a:rPr>
              <a:t>Рыбинское водохранилище (Рыбинское море) — большое искусственное озеро на реке Волге и её притоках Шексне и </a:t>
            </a:r>
            <a:r>
              <a:rPr lang="ru-RU" b="1" i="1" dirty="0" err="1" smtClean="0">
                <a:latin typeface="Times New Roman" pitchFamily="18" charset="0"/>
                <a:cs typeface="Times New Roman" pitchFamily="18" charset="0"/>
              </a:rPr>
              <a:t>Мологе</a:t>
            </a:r>
            <a:r>
              <a:rPr lang="ru-RU" b="1" i="1" dirty="0" smtClean="0">
                <a:latin typeface="Times New Roman" pitchFamily="18" charset="0"/>
                <a:cs typeface="Times New Roman" pitchFamily="18" charset="0"/>
              </a:rPr>
              <a:t>.</a:t>
            </a:r>
          </a:p>
          <a:p>
            <a:r>
              <a:rPr lang="ru-RU" b="1" i="1" dirty="0" smtClean="0">
                <a:latin typeface="Times New Roman" pitchFamily="18" charset="0"/>
                <a:cs typeface="Times New Roman" pitchFamily="18" charset="0"/>
              </a:rPr>
              <a:t>Около 17 тысяч лет назад на месте Рыбинского водохранилища было ледниковое озеро. Постепенно оно обмелело, и возникла обширная Молого-Шекснинская низменность.</a:t>
            </a:r>
          </a:p>
          <a:p>
            <a:r>
              <a:rPr lang="ru-RU" b="1" i="1" dirty="0" smtClean="0">
                <a:latin typeface="Times New Roman" pitchFamily="18" charset="0"/>
                <a:cs typeface="Times New Roman" pitchFamily="18" charset="0"/>
              </a:rPr>
              <a:t>Рыбинское водохранилище планировалось как самое большое по площади искусственное озеро в мире! Оно образовано водоподпорными сооружениями Рыбинского гидроузла, расположенного в северной части Рыбинска. Гидроузел включает в себя здание </a:t>
            </a:r>
            <a:r>
              <a:rPr lang="ru-RU" b="1" i="1" dirty="0" err="1" smtClean="0">
                <a:latin typeface="Times New Roman" pitchFamily="18" charset="0"/>
                <a:cs typeface="Times New Roman" pitchFamily="18" charset="0"/>
              </a:rPr>
              <a:t>Рыбинской</a:t>
            </a:r>
            <a:r>
              <a:rPr lang="ru-RU" b="1" i="1" dirty="0" smtClean="0">
                <a:latin typeface="Times New Roman" pitchFamily="18" charset="0"/>
                <a:cs typeface="Times New Roman" pitchFamily="18" charset="0"/>
              </a:rPr>
              <a:t> ГЭС мощностью 346 МВт. Строительство Рыбинского гидроузла началось в 1935 году у деревушки Переборы в месте впадения Шексны в Волгу. Осенью 1940 года русло Волги перекрыли, а весной 1941 года началось наполнение чаши водохранилища. Для завершения работы пришлось переселить на новые места жителей более 600 селений и города </a:t>
            </a:r>
            <a:r>
              <a:rPr lang="ru-RU" b="1" i="1" dirty="0" err="1" smtClean="0">
                <a:latin typeface="Times New Roman" pitchFamily="18" charset="0"/>
                <a:cs typeface="Times New Roman" pitchFamily="18" charset="0"/>
              </a:rPr>
              <a:t>Мологи</a:t>
            </a:r>
            <a:r>
              <a:rPr lang="ru-RU" b="1" i="1" dirty="0" smtClean="0">
                <a:latin typeface="Times New Roman" pitchFamily="18" charset="0"/>
                <a:cs typeface="Times New Roman" pitchFamily="18" charset="0"/>
              </a:rPr>
              <a:t>. </a:t>
            </a:r>
            <a:endParaRPr lang="ru-RU" b="1" i="1" dirty="0">
              <a:latin typeface="Times New Roman" pitchFamily="18" charset="0"/>
              <a:cs typeface="Times New Roman" pitchFamily="18" charset="0"/>
            </a:endParaRPr>
          </a:p>
        </p:txBody>
      </p:sp>
      <p:sp>
        <p:nvSpPr>
          <p:cNvPr id="5" name="Стрелка вправо 4">
            <a:hlinkClick r:id="rId3" action="ppaction://hlinksldjump"/>
          </p:cNvPr>
          <p:cNvSpPr/>
          <p:nvPr/>
        </p:nvSpPr>
        <p:spPr>
          <a:xfrm>
            <a:off x="8143900"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15206"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7" name="Стрелка влево 6">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57232"/>
            <a:ext cx="5572148" cy="5355312"/>
          </a:xfrm>
          <a:prstGeom prst="rect">
            <a:avLst/>
          </a:prstGeom>
        </p:spPr>
        <p:txBody>
          <a:bodyPr wrap="square">
            <a:spAutoFit/>
          </a:bodyPr>
          <a:lstStyle/>
          <a:p>
            <a:r>
              <a:rPr lang="ru-RU" b="1" i="1" dirty="0" smtClean="0">
                <a:latin typeface="Times New Roman" pitchFamily="18" charset="0"/>
                <a:cs typeface="Times New Roman" pitchFamily="18" charset="0"/>
              </a:rPr>
              <a:t>Заполнение продолжалось до 1947 года. Берега Рыбинского водохранилища преимущественно низкие, по его побережью тянутся сырые луга, леса, болота. Лишь местами по долинам затопленных рек можно встретить обрывы, поросшие соснами.</a:t>
            </a:r>
          </a:p>
          <a:p>
            <a:r>
              <a:rPr lang="ru-RU" b="1" i="1" dirty="0" smtClean="0">
                <a:latin typeface="Times New Roman" pitchFamily="18" charset="0"/>
                <a:cs typeface="Times New Roman" pitchFamily="18" charset="0"/>
              </a:rPr>
              <a:t>Рыбинское море — гигантская лаборатория института биологии внутренних водоемов РАН. А также; На дне водохранилища покоятся деревни, кладбища и даже целые сёла с церквями. Нередко официально это не подтверждается, доходит до смешного. Но во время межени над поверхностью воды показываются кресты церквей, которые до сих пор сдаются местным населением на металлолом. От северо-западной части берега Рыбинского водохранилища довольно часто отрываются большие пласты торфа, поросшие растительностью и даже мелкими деревцами. Они автономно плавают по всей акватории, создавая </a:t>
            </a:r>
            <a:r>
              <a:rPr lang="ru-RU" b="1" i="1" dirty="0" err="1" smtClean="0">
                <a:latin typeface="Times New Roman" pitchFamily="18" charset="0"/>
                <a:cs typeface="Times New Roman" pitchFamily="18" charset="0"/>
              </a:rPr>
              <a:t>минибиосистемы</a:t>
            </a:r>
            <a:r>
              <a:rPr lang="ru-RU" b="1" i="1" dirty="0" smtClean="0">
                <a:latin typeface="Times New Roman" pitchFamily="18" charset="0"/>
                <a:cs typeface="Times New Roman" pitchFamily="18" charset="0"/>
              </a:rPr>
              <a:t>.</a:t>
            </a:r>
            <a:endParaRPr lang="ru-RU" b="1" i="1" dirty="0">
              <a:latin typeface="Times New Roman" pitchFamily="18" charset="0"/>
              <a:cs typeface="Times New Roman" pitchFamily="18" charset="0"/>
            </a:endParaRPr>
          </a:p>
        </p:txBody>
      </p:sp>
      <p:pic>
        <p:nvPicPr>
          <p:cNvPr id="24578" name="Picture 2" descr="O:\Гидрология\озера\f_15537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5235" y="3214686"/>
            <a:ext cx="3628765" cy="2428892"/>
          </a:xfrm>
          <a:prstGeom prst="rect">
            <a:avLst/>
          </a:prstGeom>
          <a:noFill/>
        </p:spPr>
      </p:pic>
      <p:pic>
        <p:nvPicPr>
          <p:cNvPr id="24579" name="Picture 3" descr="O:\Гидрология\озера\250px-Rybinsk_Reservoir_in_April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5" y="1000108"/>
            <a:ext cx="3643306" cy="2214578"/>
          </a:xfrm>
          <a:prstGeom prst="rect">
            <a:avLst/>
          </a:prstGeom>
          <a:noFill/>
        </p:spPr>
      </p:pic>
      <p:sp>
        <p:nvSpPr>
          <p:cNvPr id="5" name="Стрелка влево 4">
            <a:hlinkClick r:id="rId4"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42918"/>
            <a:ext cx="685804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Вилюйское водохранилище</a:t>
            </a:r>
            <a:endParaRPr lang="ru-RU" sz="3600" b="1" dirty="0">
              <a:solidFill>
                <a:schemeClr val="tx2">
                  <a:lumMod val="75000"/>
                </a:schemeClr>
              </a:solidFill>
              <a:latin typeface="Times New Roman" pitchFamily="18" charset="0"/>
              <a:cs typeface="Times New Roman" pitchFamily="18" charset="0"/>
            </a:endParaRPr>
          </a:p>
        </p:txBody>
      </p:sp>
      <p:pic>
        <p:nvPicPr>
          <p:cNvPr id="25602" name="Picture 2" descr="O:\Гидрология\озера\вилюйское.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85861"/>
            <a:ext cx="2793178" cy="2928958"/>
          </a:xfrm>
          <a:prstGeom prst="rect">
            <a:avLst/>
          </a:prstGeom>
          <a:noFill/>
        </p:spPr>
      </p:pic>
      <p:pic>
        <p:nvPicPr>
          <p:cNvPr id="25603" name="Picture 3" descr="O:\Гидрология\озера\300px-Вилюйская_ГЭС_и_пос_Чернышевский.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14818"/>
            <a:ext cx="2976554" cy="2232416"/>
          </a:xfrm>
          <a:prstGeom prst="rect">
            <a:avLst/>
          </a:prstGeom>
          <a:noFill/>
        </p:spPr>
      </p:pic>
      <p:sp>
        <p:nvSpPr>
          <p:cNvPr id="5" name="Прямоугольник 4"/>
          <p:cNvSpPr/>
          <p:nvPr/>
        </p:nvSpPr>
        <p:spPr>
          <a:xfrm>
            <a:off x="3357554" y="1428736"/>
            <a:ext cx="5072098" cy="4524315"/>
          </a:xfrm>
          <a:prstGeom prst="rect">
            <a:avLst/>
          </a:prstGeom>
        </p:spPr>
        <p:txBody>
          <a:bodyPr wrap="square">
            <a:spAutoFit/>
          </a:bodyPr>
          <a:lstStyle/>
          <a:p>
            <a:r>
              <a:rPr lang="ru-RU" b="1" dirty="0" smtClean="0">
                <a:latin typeface="Times New Roman" pitchFamily="18" charset="0"/>
                <a:cs typeface="Times New Roman" pitchFamily="18" charset="0"/>
              </a:rPr>
              <a:t>Вилюйское водохранилище (ВВ) — образованное Вилюйской ГЭС водохранилище в России на реке Вилюй, притоке реки Лена. Территориально расположено в Якутии вблизи республиканской границы с Красноярским краем, приблизительно в 80 км к востоку от реки Нижняя Тунгуска, правого притока Енисея. </a:t>
            </a:r>
          </a:p>
          <a:p>
            <a:r>
              <a:rPr lang="ru-RU" b="1" dirty="0" smtClean="0">
                <a:latin typeface="Times New Roman" pitchFamily="18" charset="0"/>
                <a:cs typeface="Times New Roman" pitchFamily="18" charset="0"/>
              </a:rPr>
              <a:t>Водохранилище используется для сезонного и многолетнего регулирования стока Вилюя, а также в целях водоснабжения, судоходства и рыболовства. В ВВ водятся виды рыб — нельма, </a:t>
            </a:r>
            <a:r>
              <a:rPr lang="ru-RU" b="1" dirty="0" err="1" smtClean="0">
                <a:latin typeface="Times New Roman" pitchFamily="18" charset="0"/>
                <a:cs typeface="Times New Roman" pitchFamily="18" charset="0"/>
              </a:rPr>
              <a:t>чир</a:t>
            </a:r>
            <a:r>
              <a:rPr lang="ru-RU" b="1" dirty="0" smtClean="0">
                <a:latin typeface="Times New Roman" pitchFamily="18" charset="0"/>
                <a:cs typeface="Times New Roman" pitchFamily="18" charset="0"/>
              </a:rPr>
              <a:t> и др. Пропуски из водохранилища через водосброс гидроэлектростанции используются для обеспечения условий судоходства в нижнем течении реки Вилюй.</a:t>
            </a:r>
            <a:endParaRPr lang="ru-RU" b="1" dirty="0">
              <a:latin typeface="Times New Roman" pitchFamily="18" charset="0"/>
              <a:cs typeface="Times New Roman" pitchFamily="18" charset="0"/>
            </a:endParaRPr>
          </a:p>
        </p:txBody>
      </p:sp>
      <p:sp>
        <p:nvSpPr>
          <p:cNvPr id="6" name="Стрелка влево 5">
            <a:hlinkClick r:id="rId5" action="ppaction://hlinksldjump"/>
          </p:cNvPr>
          <p:cNvSpPr/>
          <p:nvPr/>
        </p:nvSpPr>
        <p:spPr>
          <a:xfrm>
            <a:off x="5643569"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143636"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568091"/>
            <a:ext cx="2286016" cy="646331"/>
          </a:xfrm>
          <a:prstGeom prst="rect">
            <a:avLst/>
          </a:prstGeom>
          <a:noFill/>
        </p:spPr>
        <p:txBody>
          <a:bodyPr wrap="square" rtlCol="0">
            <a:spAutoFit/>
          </a:bodyPr>
          <a:lstStyle/>
          <a:p>
            <a:r>
              <a:rPr lang="ru-RU" sz="3600" b="1" dirty="0" smtClean="0">
                <a:solidFill>
                  <a:srgbClr val="002060"/>
                </a:solidFill>
                <a:latin typeface="Times New Roman" pitchFamily="18" charset="0"/>
                <a:cs typeface="Times New Roman" pitchFamily="18" charset="0"/>
              </a:rPr>
              <a:t>Волга</a:t>
            </a:r>
            <a:endParaRPr lang="ru-RU" sz="3600" b="1" dirty="0">
              <a:solidFill>
                <a:srgbClr val="002060"/>
              </a:solidFill>
              <a:latin typeface="Times New Roman" pitchFamily="18" charset="0"/>
              <a:cs typeface="Times New Roman" pitchFamily="18" charset="0"/>
            </a:endParaRPr>
          </a:p>
        </p:txBody>
      </p:sp>
      <p:sp>
        <p:nvSpPr>
          <p:cNvPr id="9" name="Прямоугольник 8"/>
          <p:cNvSpPr/>
          <p:nvPr/>
        </p:nvSpPr>
        <p:spPr>
          <a:xfrm>
            <a:off x="4071934" y="428604"/>
            <a:ext cx="5072066" cy="6186309"/>
          </a:xfrm>
          <a:prstGeom prst="rect">
            <a:avLst/>
          </a:prstGeom>
        </p:spPr>
        <p:txBody>
          <a:bodyPr wrap="square">
            <a:spAutoFit/>
          </a:bodyPr>
          <a:lstStyle/>
          <a:p>
            <a:r>
              <a:rPr lang="ru-RU" b="1" i="1" dirty="0" smtClean="0">
                <a:latin typeface="Times New Roman" pitchFamily="18" charset="0"/>
                <a:cs typeface="Times New Roman" pitchFamily="18" charset="0"/>
              </a:rPr>
              <a:t>Волга - река в Европейской части России, одна из крупнейших рек земного шара и самая большая в Европе. </a:t>
            </a:r>
          </a:p>
          <a:p>
            <a:r>
              <a:rPr lang="ru-RU" b="1" i="1" dirty="0" smtClean="0">
                <a:latin typeface="Times New Roman" pitchFamily="18" charset="0"/>
                <a:cs typeface="Times New Roman" pitchFamily="18" charset="0"/>
              </a:rPr>
              <a:t>Исток реки Волги на Валдайской возвышенности, там, где выходят подземные воды. Волга - типичная равнинная река. Впадает река Волга в Каспийское море. При впадении Волга образует дельту площадью 19 тыс. кв. км. </a:t>
            </a:r>
          </a:p>
          <a:p>
            <a:r>
              <a:rPr lang="ru-RU" b="1" i="1" dirty="0" smtClean="0">
                <a:latin typeface="Times New Roman" pitchFamily="18" charset="0"/>
                <a:cs typeface="Times New Roman" pitchFamily="18" charset="0"/>
              </a:rPr>
              <a:t>   На протяжении почти 370 км. катит она свои воды из них на 3500 км. допускается движение судов. На этом расстоянии она спускается не более чем на 250 м. Падение реки небольшое. Средняя скорость течения - меньше 1 м/с.</a:t>
            </a:r>
          </a:p>
          <a:p>
            <a:r>
              <a:rPr lang="ru-RU" b="1" i="1" dirty="0" smtClean="0">
                <a:latin typeface="Times New Roman" pitchFamily="18" charset="0"/>
                <a:cs typeface="Times New Roman" pitchFamily="18" charset="0"/>
              </a:rPr>
              <a:t>   Большинство рек являются притоками других более больших рек. ОКА - правый приток Волги, КАМА - левый приток реки Волги. Более мелкие реки при впадении в более крупные образуют бассейн главной реки, благодаря которому реки полноводные. Бассейн реки Волги равен 1360 тыс. кв. км.</a:t>
            </a:r>
            <a:endParaRPr lang="ru-RU" b="1" i="1" dirty="0">
              <a:latin typeface="Times New Roman" pitchFamily="18" charset="0"/>
              <a:cs typeface="Times New Roman" pitchFamily="18" charset="0"/>
            </a:endParaRPr>
          </a:p>
        </p:txBody>
      </p:sp>
      <p:pic>
        <p:nvPicPr>
          <p:cNvPr id="8195" name="Picture 3" descr="O:\Гидрология\волгапр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1357298"/>
            <a:ext cx="3855384" cy="4857784"/>
          </a:xfrm>
          <a:prstGeom prst="rect">
            <a:avLst/>
          </a:prstGeom>
          <a:noFill/>
        </p:spPr>
      </p:pic>
      <p:sp>
        <p:nvSpPr>
          <p:cNvPr id="5" name="TextBox 4"/>
          <p:cNvSpPr txBox="1"/>
          <p:nvPr/>
        </p:nvSpPr>
        <p:spPr>
          <a:xfrm rot="2666820">
            <a:off x="2163073" y="5346351"/>
            <a:ext cx="1000132" cy="338554"/>
          </a:xfrm>
          <a:prstGeom prst="rect">
            <a:avLst/>
          </a:prstGeom>
          <a:noFill/>
        </p:spPr>
        <p:txBody>
          <a:bodyPr wrap="square" rtlCol="0">
            <a:spAutoFit/>
          </a:bodyPr>
          <a:lstStyle/>
          <a:p>
            <a:r>
              <a:rPr lang="ru-RU" sz="1600" b="1" dirty="0" smtClean="0"/>
              <a:t>Волга</a:t>
            </a:r>
            <a:endParaRPr lang="ru-RU" sz="1600" b="1" dirty="0"/>
          </a:p>
        </p:txBody>
      </p:sp>
      <p:sp>
        <p:nvSpPr>
          <p:cNvPr id="6" name="TextBox 5"/>
          <p:cNvSpPr txBox="1"/>
          <p:nvPr/>
        </p:nvSpPr>
        <p:spPr>
          <a:xfrm>
            <a:off x="1071538" y="3152001"/>
            <a:ext cx="1714512" cy="276999"/>
          </a:xfrm>
          <a:prstGeom prst="rect">
            <a:avLst/>
          </a:prstGeom>
          <a:noFill/>
        </p:spPr>
        <p:txBody>
          <a:bodyPr wrap="square" rtlCol="0">
            <a:spAutoFit/>
          </a:bodyPr>
          <a:lstStyle/>
          <a:p>
            <a:r>
              <a:rPr lang="ru-RU" sz="1200" b="1" dirty="0" smtClean="0"/>
              <a:t>Ока</a:t>
            </a:r>
            <a:endParaRPr lang="ru-RU" sz="1200" b="1" dirty="0"/>
          </a:p>
        </p:txBody>
      </p:sp>
      <p:sp>
        <p:nvSpPr>
          <p:cNvPr id="7" name="TextBox 6"/>
          <p:cNvSpPr txBox="1"/>
          <p:nvPr/>
        </p:nvSpPr>
        <p:spPr>
          <a:xfrm rot="19993595">
            <a:off x="2813976" y="3093475"/>
            <a:ext cx="642942" cy="276999"/>
          </a:xfrm>
          <a:prstGeom prst="rect">
            <a:avLst/>
          </a:prstGeom>
          <a:noFill/>
        </p:spPr>
        <p:txBody>
          <a:bodyPr wrap="square" rtlCol="0">
            <a:spAutoFit/>
          </a:bodyPr>
          <a:lstStyle/>
          <a:p>
            <a:r>
              <a:rPr lang="ru-RU" sz="1200" b="1" dirty="0" smtClean="0"/>
              <a:t>Кама</a:t>
            </a:r>
            <a:endParaRPr lang="ru-RU" sz="1200" b="1" dirty="0"/>
          </a:p>
        </p:txBody>
      </p:sp>
      <p:sp>
        <p:nvSpPr>
          <p:cNvPr id="8" name="Стрелка вправо 7">
            <a:hlinkClick r:id="rId3" action="ppaction://hlinksldjump"/>
          </p:cNvPr>
          <p:cNvSpPr/>
          <p:nvPr/>
        </p:nvSpPr>
        <p:spPr>
          <a:xfrm>
            <a:off x="3643306"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714612"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1" name="Стрелка влево 10">
            <a:hlinkClick r:id="rId4" action="ppaction://hlinksldjump"/>
          </p:cNvPr>
          <p:cNvSpPr/>
          <p:nvPr/>
        </p:nvSpPr>
        <p:spPr>
          <a:xfrm>
            <a:off x="1142975"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643042"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501122" cy="5909310"/>
          </a:xfrm>
          <a:prstGeom prst="rect">
            <a:avLst/>
          </a:prstGeom>
        </p:spPr>
        <p:txBody>
          <a:bodyPr wrap="square">
            <a:spAutoFit/>
          </a:bodyPr>
          <a:lstStyle/>
          <a:p>
            <a:r>
              <a:rPr lang="ru-RU" b="1" i="1" dirty="0" smtClean="0">
                <a:latin typeface="Times New Roman" pitchFamily="18" charset="0"/>
                <a:cs typeface="Times New Roman" pitchFamily="18" charset="0"/>
              </a:rPr>
              <a:t>Основное питание реки Волги составляют талые вешние воды. Дожди, выпадающие главным образом летом, и грунтовые воды, за счет которых река живет зимой, играют в ее питании меньшую роль. В соответствии с этим в годовом уровне реки выделяются: высокое и продолжительное весенние половодье, довольно устойчивая летняя межень и низкая зимняя межень. Продолжительность половодья составляет в</a:t>
            </a:r>
          </a:p>
          <a:p>
            <a:r>
              <a:rPr lang="ru-RU" b="1" i="1" dirty="0" smtClean="0">
                <a:latin typeface="Times New Roman" pitchFamily="18" charset="0"/>
                <a:cs typeface="Times New Roman" pitchFamily="18" charset="0"/>
              </a:rPr>
              <a:t> среднем 72 дня. Максимум подъема воды </a:t>
            </a:r>
          </a:p>
          <a:p>
            <a:r>
              <a:rPr lang="ru-RU" b="1" i="1" dirty="0" smtClean="0">
                <a:latin typeface="Times New Roman" pitchFamily="18" charset="0"/>
                <a:cs typeface="Times New Roman" pitchFamily="18" charset="0"/>
              </a:rPr>
              <a:t>приходится обычно на первую половину мая, </a:t>
            </a:r>
          </a:p>
          <a:p>
            <a:r>
              <a:rPr lang="ru-RU" b="1" i="1" dirty="0" smtClean="0">
                <a:latin typeface="Times New Roman" pitchFamily="18" charset="0"/>
                <a:cs typeface="Times New Roman" pitchFamily="18" charset="0"/>
              </a:rPr>
              <a:t>через полмесяца после весеннего ледохода. </a:t>
            </a:r>
          </a:p>
          <a:p>
            <a:r>
              <a:rPr lang="ru-RU" b="1" i="1" dirty="0" smtClean="0">
                <a:latin typeface="Times New Roman" pitchFamily="18" charset="0"/>
                <a:cs typeface="Times New Roman" pitchFamily="18" charset="0"/>
              </a:rPr>
              <a:t>С начала июня до октября - ноября устанавливается </a:t>
            </a:r>
          </a:p>
          <a:p>
            <a:r>
              <a:rPr lang="ru-RU" b="1" i="1" dirty="0" smtClean="0">
                <a:latin typeface="Times New Roman" pitchFamily="18" charset="0"/>
                <a:cs typeface="Times New Roman" pitchFamily="18" charset="0"/>
              </a:rPr>
              <a:t>летняя межень. Таким образом, большая часть </a:t>
            </a:r>
          </a:p>
          <a:p>
            <a:r>
              <a:rPr lang="ru-RU" b="1" i="1" dirty="0" smtClean="0">
                <a:latin typeface="Times New Roman" pitchFamily="18" charset="0"/>
                <a:cs typeface="Times New Roman" pitchFamily="18" charset="0"/>
              </a:rPr>
              <a:t>навигационного периода, когда река Волга свободна </a:t>
            </a:r>
          </a:p>
          <a:p>
            <a:r>
              <a:rPr lang="ru-RU" b="1" i="1" dirty="0" smtClean="0">
                <a:latin typeface="Times New Roman" pitchFamily="18" charset="0"/>
                <a:cs typeface="Times New Roman" pitchFamily="18" charset="0"/>
              </a:rPr>
              <a:t>ото льда (в среднем 200 дней), совпадает с </a:t>
            </a:r>
          </a:p>
          <a:p>
            <a:r>
              <a:rPr lang="ru-RU" b="1" i="1" dirty="0" smtClean="0">
                <a:latin typeface="Times New Roman" pitchFamily="18" charset="0"/>
                <a:cs typeface="Times New Roman" pitchFamily="18" charset="0"/>
              </a:rPr>
              <a:t>периодом низких меженных уровней (2 - 3 м).</a:t>
            </a:r>
          </a:p>
          <a:p>
            <a:r>
              <a:rPr lang="ru-RU" b="1" i="1" dirty="0" smtClean="0">
                <a:latin typeface="Times New Roman" pitchFamily="18" charset="0"/>
                <a:cs typeface="Times New Roman" pitchFamily="18" charset="0"/>
              </a:rPr>
              <a:t>   Верхняя Волга - от истока до Нижнего Новгорода, до впадения Оки, средняя - от устья Оки до устья Камы, нижняя Волга - от впадения Камы до Каспийского моря.</a:t>
            </a:r>
          </a:p>
          <a:p>
            <a:r>
              <a:rPr lang="ru-RU" b="1" i="1" dirty="0" smtClean="0">
                <a:latin typeface="Times New Roman" pitchFamily="18" charset="0"/>
                <a:cs typeface="Times New Roman" pitchFamily="18" charset="0"/>
              </a:rPr>
              <a:t>   От города Нижний Новгород, после слияния реки Волги с Окой, как принято считать, начинается, среднее течение Волги. Ширина русла реки сразу же возрастает более чем вдвое, колеблясь затем в пределах от 600 до 2000 м. И более.</a:t>
            </a:r>
            <a:endParaRPr lang="ru-RU" b="1" i="1" dirty="0">
              <a:latin typeface="Times New Roman" pitchFamily="18" charset="0"/>
              <a:cs typeface="Times New Roman" pitchFamily="18" charset="0"/>
            </a:endParaRPr>
          </a:p>
        </p:txBody>
      </p:sp>
      <p:pic>
        <p:nvPicPr>
          <p:cNvPr id="1026" name="Picture 2" descr="O:\Гидрология\волг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000" y="1785926"/>
            <a:ext cx="3175000" cy="2387600"/>
          </a:xfrm>
          <a:prstGeom prst="rect">
            <a:avLst/>
          </a:prstGeom>
          <a:noFill/>
        </p:spPr>
      </p:pic>
      <p:sp>
        <p:nvSpPr>
          <p:cNvPr id="4" name="Стрелка вправо 3">
            <a:hlinkClick r:id="rId3" action="ppaction://hlinksldjump"/>
          </p:cNvPr>
          <p:cNvSpPr/>
          <p:nvPr/>
        </p:nvSpPr>
        <p:spPr>
          <a:xfrm>
            <a:off x="8215338" y="6357958"/>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86644" y="6286520"/>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715007" y="6357958"/>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215074" y="6286520"/>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8786874" cy="5355312"/>
          </a:xfrm>
          <a:prstGeom prst="rect">
            <a:avLst/>
          </a:prstGeom>
        </p:spPr>
        <p:txBody>
          <a:bodyPr wrap="square">
            <a:spAutoFit/>
          </a:bodyPr>
          <a:lstStyle/>
          <a:p>
            <a:r>
              <a:rPr lang="ru-RU" dirty="0" smtClean="0"/>
              <a:t> </a:t>
            </a:r>
            <a:r>
              <a:rPr lang="ru-RU" b="1" i="1" dirty="0" smtClean="0">
                <a:latin typeface="Times New Roman" pitchFamily="18" charset="0"/>
                <a:cs typeface="Times New Roman" pitchFamily="18" charset="0"/>
              </a:rPr>
              <a:t>Для средней Волги характерны три основных типа берегов. Справа, возвышаются незатопляемые ни при каких уровнях воды древнее берега, спускающиеся к реке крутыми скатами; иногда, на повороте, такой берег вдается в реку Волгу, образуя утес. Слева преобладают чрезвычайно пологие, постепенно возвышающиеся к низкой луговой пойме песчаные берега, Чередующиеся с ярами - обрывистыми, почти отвесными откосами, глинистыми, песчано-глинистыми; в некоторых местах они достигают значительной высоты.</a:t>
            </a:r>
          </a:p>
          <a:p>
            <a:r>
              <a:rPr lang="ru-RU" b="1" i="1" dirty="0" smtClean="0">
                <a:latin typeface="Times New Roman" pitchFamily="18" charset="0"/>
                <a:cs typeface="Times New Roman" pitchFamily="18" charset="0"/>
              </a:rPr>
              <a:t>Разница правого и левого берегов реки Волги сказывается</a:t>
            </a:r>
          </a:p>
          <a:p>
            <a:r>
              <a:rPr lang="ru-RU" b="1" i="1" dirty="0" smtClean="0">
                <a:latin typeface="Times New Roman" pitchFamily="18" charset="0"/>
                <a:cs typeface="Times New Roman" pitchFamily="18" charset="0"/>
              </a:rPr>
              <a:t> на расселение и хозяйственном освоении, берегов этой</a:t>
            </a:r>
          </a:p>
          <a:p>
            <a:r>
              <a:rPr lang="ru-RU" b="1" i="1" dirty="0" smtClean="0">
                <a:latin typeface="Times New Roman" pitchFamily="18" charset="0"/>
                <a:cs typeface="Times New Roman" pitchFamily="18" charset="0"/>
              </a:rPr>
              <a:t> реки. Тихие затоны левого берега широко используются</a:t>
            </a:r>
          </a:p>
          <a:p>
            <a:r>
              <a:rPr lang="ru-RU" b="1" i="1" dirty="0" smtClean="0">
                <a:latin typeface="Times New Roman" pitchFamily="18" charset="0"/>
                <a:cs typeface="Times New Roman" pitchFamily="18" charset="0"/>
              </a:rPr>
              <a:t> для стоянки, перезимовки, ремонта и строительства </a:t>
            </a:r>
          </a:p>
          <a:p>
            <a:r>
              <a:rPr lang="ru-RU" b="1" i="1" dirty="0" smtClean="0">
                <a:latin typeface="Times New Roman" pitchFamily="18" charset="0"/>
                <a:cs typeface="Times New Roman" pitchFamily="18" charset="0"/>
              </a:rPr>
              <a:t>судов: по всему заволжскому побережью Волги располагаются </a:t>
            </a:r>
          </a:p>
          <a:p>
            <a:r>
              <a:rPr lang="ru-RU" b="1" i="1" dirty="0" smtClean="0">
                <a:latin typeface="Times New Roman" pitchFamily="18" charset="0"/>
                <a:cs typeface="Times New Roman" pitchFamily="18" charset="0"/>
              </a:rPr>
              <a:t>поселки судостроительных и судоремонтных заводов.</a:t>
            </a:r>
          </a:p>
          <a:p>
            <a:r>
              <a:rPr lang="ru-RU" b="1" i="1" dirty="0" smtClean="0">
                <a:latin typeface="Times New Roman" pitchFamily="18" charset="0"/>
                <a:cs typeface="Times New Roman" pitchFamily="18" charset="0"/>
              </a:rPr>
              <a:t>    Левобережные села на реке Волге, и поселки располагаются, как правило, вдали от реки , за пределами низкой, заливаемой поймы, исключением в этом отношении служат селения на высоких ярах. Широкая левобережная пойма богата лугами; косить сюда приезжают колхозники и с правобережья, пойменные участки на котором невелики. Иное дело - на правом берегу. Селения часто располагаются "прямо над рекой Волгой", на вершине коренного берега и на скатах.</a:t>
            </a:r>
            <a:endParaRPr lang="ru-RU" b="1" i="1" dirty="0">
              <a:latin typeface="Times New Roman" pitchFamily="18" charset="0"/>
              <a:cs typeface="Times New Roman" pitchFamily="18" charset="0"/>
            </a:endParaRPr>
          </a:p>
        </p:txBody>
      </p:sp>
      <p:pic>
        <p:nvPicPr>
          <p:cNvPr id="2050" name="Picture 2" descr="O:\Гидрология\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213" y="2071678"/>
            <a:ext cx="2493943" cy="1792159"/>
          </a:xfrm>
          <a:prstGeom prst="rect">
            <a:avLst/>
          </a:prstGeom>
          <a:noFill/>
        </p:spPr>
      </p:pic>
      <p:sp>
        <p:nvSpPr>
          <p:cNvPr id="4" name="Стрелка вправо 3">
            <a:hlinkClick r:id="rId3" action="ppaction://hlinksldjump"/>
          </p:cNvPr>
          <p:cNvSpPr/>
          <p:nvPr/>
        </p:nvSpPr>
        <p:spPr>
          <a:xfrm>
            <a:off x="8072462" y="6215082"/>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143768" y="6143644"/>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6" name="Стрелка влево 5">
            <a:hlinkClick r:id="rId4" action="ppaction://hlinksldjump"/>
          </p:cNvPr>
          <p:cNvSpPr/>
          <p:nvPr/>
        </p:nvSpPr>
        <p:spPr>
          <a:xfrm>
            <a:off x="5572131"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072198"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7000924" cy="3416320"/>
          </a:xfrm>
          <a:prstGeom prst="rect">
            <a:avLst/>
          </a:prstGeom>
        </p:spPr>
        <p:txBody>
          <a:bodyPr wrap="square">
            <a:spAutoFit/>
          </a:bodyPr>
          <a:lstStyle/>
          <a:p>
            <a:r>
              <a:rPr lang="ru-RU" b="1" i="1" dirty="0" smtClean="0">
                <a:latin typeface="Times New Roman" pitchFamily="18" charset="0"/>
                <a:cs typeface="Times New Roman" pitchFamily="18" charset="0"/>
              </a:rPr>
              <a:t>Высокий правый берег реки Волги таит в себе постоянную угрозу оползней и обвалов, что неблагоприятно для расселения на нем. Условием для их возникновения служит наблюдаемое на правобережье переслаивание водоупорных глинистых и водоносных песчанистых горизонтов, с их выходом в сторону реки. Насыщенные водой реки Волги после таяния снегов или летних ливней верхние песчано-глинистые толщи начинают скользить по водоупорному слою в сторону реки. Скольжение это может быть очень медленным, но в конце концов, может привести к обвалу. С оползнями ведется</a:t>
            </a:r>
          </a:p>
          <a:p>
            <a:r>
              <a:rPr lang="ru-RU" b="1" i="1" dirty="0" smtClean="0">
                <a:latin typeface="Times New Roman" pitchFamily="18" charset="0"/>
                <a:cs typeface="Times New Roman" pitchFamily="18" charset="0"/>
              </a:rPr>
              <a:t> борьба посредством укрепления опасных </a:t>
            </a:r>
          </a:p>
          <a:p>
            <a:r>
              <a:rPr lang="ru-RU" b="1" i="1" dirty="0" smtClean="0">
                <a:latin typeface="Times New Roman" pitchFamily="18" charset="0"/>
                <a:cs typeface="Times New Roman" pitchFamily="18" charset="0"/>
              </a:rPr>
              <a:t>участков берегов, сооружение водоотводов.</a:t>
            </a:r>
            <a:endParaRPr lang="ru-RU" b="1" i="1" dirty="0">
              <a:latin typeface="Times New Roman" pitchFamily="18" charset="0"/>
              <a:cs typeface="Times New Roman" pitchFamily="18" charset="0"/>
            </a:endParaRPr>
          </a:p>
        </p:txBody>
      </p:sp>
      <p:pic>
        <p:nvPicPr>
          <p:cNvPr id="3074" name="Picture 2" descr="O:\Гидрология\49769146_river_vol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42" y="3000372"/>
            <a:ext cx="3755108" cy="2819389"/>
          </a:xfrm>
          <a:prstGeom prst="rect">
            <a:avLst/>
          </a:prstGeom>
          <a:noFill/>
        </p:spPr>
      </p:pic>
      <p:sp>
        <p:nvSpPr>
          <p:cNvPr id="6" name="Стрелка влево 5">
            <a:hlinkClick r:id="rId3" action="ppaction://hlinksldjump"/>
          </p:cNvPr>
          <p:cNvSpPr/>
          <p:nvPr/>
        </p:nvSpPr>
        <p:spPr>
          <a:xfrm>
            <a:off x="5072066" y="6215082"/>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500694" y="6143644"/>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
        <p:nvSpPr>
          <p:cNvPr id="8" name="Овал 7">
            <a:hlinkClick r:id="rId4" action="ppaction://hlinksldjump"/>
          </p:cNvPr>
          <p:cNvSpPr/>
          <p:nvPr/>
        </p:nvSpPr>
        <p:spPr>
          <a:xfrm>
            <a:off x="6643702" y="6215082"/>
            <a:ext cx="214314" cy="214314"/>
          </a:xfrm>
          <a:prstGeom prst="ellipse">
            <a:avLst/>
          </a:prstGeom>
          <a:gradFill flip="none" rotWithShape="1">
            <a:gsLst>
              <a:gs pos="0">
                <a:schemeClr val="tx1"/>
              </a:gs>
              <a:gs pos="53000">
                <a:srgbClr val="D4DEFF"/>
              </a:gs>
              <a:gs pos="83000">
                <a:srgbClr val="D4DEFF"/>
              </a:gs>
              <a:gs pos="100000">
                <a:srgbClr val="96AB94"/>
              </a:gs>
            </a:gsLst>
            <a:path path="circle">
              <a:fillToRect r="100000" b="100000"/>
            </a:path>
            <a:tileRect l="-100000" t="-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000892" y="6143644"/>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К рекам</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285728"/>
            <a:ext cx="5429288" cy="646331"/>
          </a:xfrm>
          <a:prstGeom prst="rect">
            <a:avLst/>
          </a:prstGeom>
          <a:noFill/>
        </p:spPr>
        <p:txBody>
          <a:bodyPr wrap="square" rtlCol="0">
            <a:spAutoFit/>
          </a:bodyPr>
          <a:lstStyle/>
          <a:p>
            <a:r>
              <a:rPr lang="ru-RU" sz="3600" b="1" dirty="0" smtClean="0">
                <a:solidFill>
                  <a:schemeClr val="tx2">
                    <a:lumMod val="75000"/>
                  </a:schemeClr>
                </a:solidFill>
                <a:latin typeface="Times New Roman" pitchFamily="18" charset="0"/>
                <a:cs typeface="Times New Roman" pitchFamily="18" charset="0"/>
              </a:rPr>
              <a:t>Северная Двина</a:t>
            </a:r>
            <a:endParaRPr lang="ru-RU" sz="3600" b="1"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3500430" y="857232"/>
            <a:ext cx="5786478" cy="5909310"/>
          </a:xfrm>
          <a:prstGeom prst="rect">
            <a:avLst/>
          </a:prstGeom>
        </p:spPr>
        <p:txBody>
          <a:bodyPr wrap="square">
            <a:spAutoFit/>
          </a:bodyPr>
          <a:lstStyle/>
          <a:p>
            <a:r>
              <a:rPr lang="ru-RU" b="1" i="1" dirty="0" smtClean="0">
                <a:latin typeface="Times New Roman" pitchFamily="18" charset="0"/>
                <a:cs typeface="Times New Roman" pitchFamily="18" charset="0"/>
              </a:rPr>
              <a:t>Северная Двина – важнейшая река на севере Европейской части России, по водности уступает только Волге и Печоре. Длина реки составляет 744 км, а речная площадь простирается от 300 до 350  	т. кв.м. 	Свое начало берет на территории 	Вологодской области у г. Великий Устюг, 	образуясь от слияния рек Сухона и Юг, 	после чего течет по Архангельской области 	и впадает в Белое море. Участок реки от 	слияния Сухоны и Юга до впадения 	</a:t>
            </a:r>
            <a:r>
              <a:rPr lang="ru-RU" b="1" i="1" dirty="0" err="1" smtClean="0">
                <a:latin typeface="Times New Roman" pitchFamily="18" charset="0"/>
                <a:cs typeface="Times New Roman" pitchFamily="18" charset="0"/>
              </a:rPr>
              <a:t>Вычегды</a:t>
            </a:r>
            <a:r>
              <a:rPr lang="ru-RU" b="1" i="1" dirty="0" smtClean="0">
                <a:latin typeface="Times New Roman" pitchFamily="18" charset="0"/>
                <a:cs typeface="Times New Roman" pitchFamily="18" charset="0"/>
              </a:rPr>
              <a:t> называется Малой Северной 	Двиной, а участок от Котласа и до устья - 	Большая Северная Двина.</a:t>
            </a:r>
          </a:p>
          <a:p>
            <a:r>
              <a:rPr lang="ru-RU" b="1" i="1" dirty="0" smtClean="0">
                <a:latin typeface="Times New Roman" pitchFamily="18" charset="0"/>
                <a:cs typeface="Times New Roman" pitchFamily="18" charset="0"/>
              </a:rPr>
              <a:t>	Основными притоками являются Пинега, 	Вага и Вычегда. </a:t>
            </a:r>
          </a:p>
          <a:p>
            <a:r>
              <a:rPr lang="ru-RU" b="1" i="1" dirty="0" smtClean="0">
                <a:latin typeface="Times New Roman" pitchFamily="18" charset="0"/>
                <a:cs typeface="Times New Roman" pitchFamily="18" charset="0"/>
              </a:rPr>
              <a:t>Северная Двина имеет спокойное течение, которое получает значительную скорость только на переборах.</a:t>
            </a:r>
          </a:p>
          <a:p>
            <a:r>
              <a:rPr lang="ru-RU" b="1" i="1" dirty="0" smtClean="0">
                <a:latin typeface="Times New Roman" pitchFamily="18" charset="0"/>
                <a:cs typeface="Times New Roman" pitchFamily="18" charset="0"/>
              </a:rPr>
              <a:t>Течение реки происходит по широкой долине, с высокими берегами, состоящими частью из известковых, а частью из песчаных пластов. </a:t>
            </a:r>
            <a:endParaRPr lang="ru-RU" b="1" i="1" dirty="0">
              <a:latin typeface="Times New Roman" pitchFamily="18" charset="0"/>
              <a:cs typeface="Times New Roman" pitchFamily="18" charset="0"/>
            </a:endParaRPr>
          </a:p>
        </p:txBody>
      </p:sp>
      <p:pic>
        <p:nvPicPr>
          <p:cNvPr id="9219" name="Picture 3" descr="O:\Гидрология\све двинад.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2000240"/>
            <a:ext cx="4024324" cy="3042389"/>
          </a:xfrm>
          <a:prstGeom prst="rect">
            <a:avLst/>
          </a:prstGeom>
          <a:noFill/>
        </p:spPr>
      </p:pic>
      <p:sp>
        <p:nvSpPr>
          <p:cNvPr id="6" name="TextBox 5"/>
          <p:cNvSpPr txBox="1"/>
          <p:nvPr/>
        </p:nvSpPr>
        <p:spPr>
          <a:xfrm rot="2325234">
            <a:off x="1214414" y="2943250"/>
            <a:ext cx="1643074" cy="369332"/>
          </a:xfrm>
          <a:prstGeom prst="rect">
            <a:avLst/>
          </a:prstGeom>
          <a:noFill/>
        </p:spPr>
        <p:txBody>
          <a:bodyPr wrap="square" rtlCol="0">
            <a:spAutoFit/>
          </a:bodyPr>
          <a:lstStyle/>
          <a:p>
            <a:r>
              <a:rPr lang="ru-RU" b="1" dirty="0" smtClean="0"/>
              <a:t>Сев. Двина</a:t>
            </a:r>
            <a:endParaRPr lang="ru-RU" b="1" dirty="0"/>
          </a:p>
        </p:txBody>
      </p:sp>
      <p:sp>
        <p:nvSpPr>
          <p:cNvPr id="7" name="TextBox 6"/>
          <p:cNvSpPr txBox="1"/>
          <p:nvPr/>
        </p:nvSpPr>
        <p:spPr>
          <a:xfrm rot="20472548">
            <a:off x="3138607" y="2846326"/>
            <a:ext cx="1500198" cy="276999"/>
          </a:xfrm>
          <a:prstGeom prst="rect">
            <a:avLst/>
          </a:prstGeom>
          <a:noFill/>
        </p:spPr>
        <p:txBody>
          <a:bodyPr wrap="square" rtlCol="0">
            <a:spAutoFit/>
          </a:bodyPr>
          <a:lstStyle/>
          <a:p>
            <a:r>
              <a:rPr lang="ru-RU" sz="1200" b="1" dirty="0" smtClean="0"/>
              <a:t>Вычегда</a:t>
            </a:r>
            <a:endParaRPr lang="ru-RU" sz="1200" b="1" dirty="0"/>
          </a:p>
        </p:txBody>
      </p:sp>
      <p:sp>
        <p:nvSpPr>
          <p:cNvPr id="8" name="TextBox 7"/>
          <p:cNvSpPr txBox="1"/>
          <p:nvPr/>
        </p:nvSpPr>
        <p:spPr>
          <a:xfrm rot="17251686">
            <a:off x="875662" y="3162802"/>
            <a:ext cx="1143008" cy="276999"/>
          </a:xfrm>
          <a:prstGeom prst="rect">
            <a:avLst/>
          </a:prstGeom>
          <a:noFill/>
        </p:spPr>
        <p:txBody>
          <a:bodyPr wrap="square" rtlCol="0">
            <a:spAutoFit/>
          </a:bodyPr>
          <a:lstStyle/>
          <a:p>
            <a:r>
              <a:rPr lang="ru-RU" sz="1200" b="1" dirty="0" smtClean="0"/>
              <a:t>Вага</a:t>
            </a:r>
            <a:endParaRPr lang="ru-RU" sz="1200" b="1" dirty="0"/>
          </a:p>
        </p:txBody>
      </p:sp>
      <p:sp>
        <p:nvSpPr>
          <p:cNvPr id="9" name="TextBox 8"/>
          <p:cNvSpPr txBox="1"/>
          <p:nvPr/>
        </p:nvSpPr>
        <p:spPr>
          <a:xfrm rot="2037391">
            <a:off x="1734582" y="2713523"/>
            <a:ext cx="1143008" cy="276999"/>
          </a:xfrm>
          <a:prstGeom prst="rect">
            <a:avLst/>
          </a:prstGeom>
          <a:noFill/>
        </p:spPr>
        <p:txBody>
          <a:bodyPr wrap="square" rtlCol="0">
            <a:spAutoFit/>
          </a:bodyPr>
          <a:lstStyle/>
          <a:p>
            <a:r>
              <a:rPr lang="ru-RU" sz="1200" b="1" dirty="0" smtClean="0"/>
              <a:t>Пинега</a:t>
            </a:r>
            <a:endParaRPr lang="ru-RU" sz="1200" b="1" dirty="0"/>
          </a:p>
        </p:txBody>
      </p:sp>
      <p:sp>
        <p:nvSpPr>
          <p:cNvPr id="10" name="TextBox 9"/>
          <p:cNvSpPr txBox="1"/>
          <p:nvPr/>
        </p:nvSpPr>
        <p:spPr>
          <a:xfrm rot="19641538">
            <a:off x="1235611" y="3877523"/>
            <a:ext cx="1214446" cy="276999"/>
          </a:xfrm>
          <a:prstGeom prst="rect">
            <a:avLst/>
          </a:prstGeom>
          <a:noFill/>
        </p:spPr>
        <p:txBody>
          <a:bodyPr wrap="square" rtlCol="0">
            <a:spAutoFit/>
          </a:bodyPr>
          <a:lstStyle/>
          <a:p>
            <a:r>
              <a:rPr lang="ru-RU" sz="1200" b="1" dirty="0" smtClean="0"/>
              <a:t>Сухона</a:t>
            </a:r>
            <a:endParaRPr lang="ru-RU" sz="1200" b="1" dirty="0"/>
          </a:p>
        </p:txBody>
      </p:sp>
      <p:sp>
        <p:nvSpPr>
          <p:cNvPr id="11" name="Стрелка вправо 10">
            <a:hlinkClick r:id="rId3" action="ppaction://hlinksldjump"/>
          </p:cNvPr>
          <p:cNvSpPr/>
          <p:nvPr/>
        </p:nvSpPr>
        <p:spPr>
          <a:xfrm>
            <a:off x="2714612" y="5929330"/>
            <a:ext cx="428628" cy="285752"/>
          </a:xfrm>
          <a:prstGeom prst="righ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785918" y="5857892"/>
            <a:ext cx="1285884"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Далее</a:t>
            </a:r>
            <a:endParaRPr lang="ru-RU" sz="2000" b="1" dirty="0">
              <a:latin typeface="Times New Roman" pitchFamily="18" charset="0"/>
              <a:cs typeface="Times New Roman" pitchFamily="18" charset="0"/>
            </a:endParaRPr>
          </a:p>
        </p:txBody>
      </p:sp>
      <p:sp>
        <p:nvSpPr>
          <p:cNvPr id="13" name="Стрелка влево 12">
            <a:hlinkClick r:id="rId4" action="ppaction://hlinksldjump"/>
          </p:cNvPr>
          <p:cNvSpPr/>
          <p:nvPr/>
        </p:nvSpPr>
        <p:spPr>
          <a:xfrm>
            <a:off x="214281" y="5929330"/>
            <a:ext cx="363823" cy="285752"/>
          </a:xfrm>
          <a:prstGeom prst="leftArrow">
            <a:avLst/>
          </a:prstGeom>
          <a:gradFill>
            <a:gsLst>
              <a:gs pos="0">
                <a:schemeClr val="tx1"/>
              </a:gs>
              <a:gs pos="53000">
                <a:srgbClr val="D4DEFF"/>
              </a:gs>
              <a:gs pos="83000">
                <a:srgbClr val="D4DEFF"/>
              </a:gs>
              <a:gs pos="100000">
                <a:srgbClr val="96AB94"/>
              </a:gs>
            </a:gsLst>
            <a:path path="circle">
              <a:fillToRect r="100000" b="100000"/>
            </a:path>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714348" y="5857892"/>
            <a:ext cx="100013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Назад</a:t>
            </a:r>
            <a:endParaRPr lang="ru-RU" sz="2000" b="1" dirty="0">
              <a:latin typeface="Times New Roman" pitchFamily="18" charset="0"/>
              <a:cs typeface="Times New Roman" pitchFamily="18" charset="0"/>
            </a:endParaRPr>
          </a:p>
        </p:txBody>
      </p:sp>
    </p:spTree>
  </p:cSld>
  <p:clrMapOvr>
    <a:masterClrMapping/>
  </p:clrMapOvr>
  <p:transition spd="slow" advClick="0">
    <p:fade thruBlk="1"/>
  </p:transition>
  <p:timing>
    <p:tnLst>
      <p:par>
        <p:cTn id="1" dur="indefinite" restart="never" nodeType="tmRoot"/>
      </p:par>
    </p:tnLst>
  </p:timing>
</p:sld>
</file>

<file path=ppt/theme/theme1.xml><?xml version="1.0" encoding="utf-8"?>
<a:theme xmlns:a="http://schemas.openxmlformats.org/drawingml/2006/main" name="Современный шаблон с голубым оформлением">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5850</Words>
  <Application>Microsoft Office PowerPoint</Application>
  <PresentationFormat>Экран (4:3)</PresentationFormat>
  <Paragraphs>373</Paragraphs>
  <Slides>49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49</vt:i4>
      </vt:variant>
    </vt:vector>
  </HeadingPairs>
  <TitlesOfParts>
    <vt:vector size="54" baseType="lpstr">
      <vt:lpstr>MS PGothic</vt:lpstr>
      <vt:lpstr>Calibri</vt:lpstr>
      <vt:lpstr>Corbel</vt:lpstr>
      <vt:lpstr>Times New Roman</vt:lpstr>
      <vt:lpstr>Современный шаблон с голубым оформлением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2009-12-12T15:10:00Z</dcterms:created>
  <dcterms:modified xsi:type="dcterms:W3CDTF">2016-09-20T05:02:58Z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_TemplateID">
    <vt:lpwstr>TC100738461049</vt:lpwstr>
  </property>
</Properties>
</file>