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7" r:id="rId5"/>
    <p:sldId id="268" r:id="rId6"/>
    <p:sldId id="261" r:id="rId7"/>
    <p:sldId id="263" r:id="rId8"/>
    <p:sldId id="262" r:id="rId9"/>
    <p:sldId id="264" r:id="rId10"/>
    <p:sldId id="258" r:id="rId11"/>
    <p:sldId id="265" r:id="rId12"/>
    <p:sldId id="266" r:id="rId13"/>
    <p:sldId id="257" r:id="rId14"/>
    <p:sldId id="269" r:id="rId15"/>
    <p:sldId id="270" r:id="rId16"/>
    <p:sldId id="271" r:id="rId17"/>
    <p:sldId id="272" r:id="rId18"/>
    <p:sldId id="273" r:id="rId19"/>
    <p:sldId id="276" r:id="rId20"/>
    <p:sldId id="275" r:id="rId21"/>
    <p:sldId id="274"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0000"/>
            </a:gs>
            <a:gs pos="73763">
              <a:srgbClr val="91AEE5"/>
            </a:gs>
            <a:gs pos="19598">
              <a:srgbClr val="E22E3D"/>
            </a:gs>
            <a:gs pos="82000">
              <a:srgbClr val="C00000"/>
            </a:gs>
            <a:gs pos="91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8.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 Type="http://schemas.openxmlformats.org/officeDocument/2006/relationships/slide" Target="slide2.xml"/><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7.xml"/><Relationship Id="rId6" Type="http://schemas.openxmlformats.org/officeDocument/2006/relationships/slide" Target="slide6.xml"/><Relationship Id="rId11" Type="http://schemas.openxmlformats.org/officeDocument/2006/relationships/slide" Target="slide11.xml"/><Relationship Id="rId5" Type="http://schemas.openxmlformats.org/officeDocument/2006/relationships/slide" Target="slide5.xml"/><Relationship Id="rId15" Type="http://schemas.openxmlformats.org/officeDocument/2006/relationships/slide" Target="slide15.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lingua.russianplanet.ru/library/lermontov/images/mlermontov.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mr7.ru/netcat_files/826/621/baron280.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hyperlink" Target="http://falca.klar.net.ua/portfolio/previews/cat.gif"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hometheaterhifi.com/images/stories/2009/march-2009/PacificaCarter-1.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47.radikal.ru/i116/1002/c4/7fd3334d7b52.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receptsite.com/LT/LT_V-5/images/image7.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open.az/uploads/posts/2010-03/1268859506_126892_1280_800.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upload.wikimedia.org/wikipedia/commons/9/99/Pumpkins.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zhurnal.lib.ru/img/k/karasewa_j_g/pomor/lomonosow.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fruitnews.ru/upload/iblock/a10/503333.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oao-zhk.ru/images/Bulka/Big/Kalach_chelyabinsky_b.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chool88.ru/mendeleev/images/images/alb/2a.jpg" TargetMode="Externa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3.png"/><Relationship Id="rId4" Type="http://schemas.openxmlformats.org/officeDocument/2006/relationships/hyperlink" Target="http://scienceblog.ru/wp-content/uploads/2010/04/d182d0b0d0b1d0bbd0b8d186d0b0-d0bcd0b5d0bdd0b4d0b5d0bbd0b5d0b5d0b2d0b0.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thumb/f/f2/Nikolaus_Kopernikus.jpg/514px-Nikolaus_Kopernikus.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content.foto.mail.ru/mail/yakovleva.larisa/LeonardodaVinci/i-3128.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6.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valentour.ru/upload/iblock/87c/1.jpg" TargetMode="External"/><Relationship Id="rId1" Type="http://schemas.openxmlformats.org/officeDocument/2006/relationships/slideLayout" Target="../slideLayouts/slideLayout7.xml"/><Relationship Id="rId6" Type="http://schemas.openxmlformats.org/officeDocument/2006/relationships/hyperlink" Target="http://www.apitcomp.ru/catalog/hdd_wd/wd5001aals.jpg" TargetMode="External"/><Relationship Id="rId5" Type="http://schemas.openxmlformats.org/officeDocument/2006/relationships/image" Target="../media/image7.jpeg"/><Relationship Id="rId4" Type="http://schemas.openxmlformats.org/officeDocument/2006/relationships/hyperlink" Target="http://oldweapons.narod.ru/dsc02716.jpg" TargetMode="Externa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uti-puti.com.ua/img/img_213.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img13.nnm.ru/1/a/3/4/e/1a34ea8d0dd382453591cbcb5e655c73_full.jpg" TargetMode="External"/><Relationship Id="rId1" Type="http://schemas.openxmlformats.org/officeDocument/2006/relationships/slideLayout" Target="../slideLayouts/slideLayout7.xml"/><Relationship Id="rId4" Type="http://schemas.openxmlformats.org/officeDocument/2006/relationships/slide" Target="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857620" cy="923330"/>
          </a:xfrm>
          <a:prstGeom prst="rect">
            <a:avLst/>
          </a:prstGeom>
          <a:noFill/>
        </p:spPr>
        <p:txBody>
          <a:bodyPr wrap="square" rtlCol="0">
            <a:spAutoFit/>
          </a:bodyPr>
          <a:lstStyle/>
          <a:p>
            <a:r>
              <a:rPr lang="ru-RU" sz="5400" b="1" dirty="0" smtClean="0">
                <a:solidFill>
                  <a:schemeClr val="bg1">
                    <a:lumMod val="95000"/>
                    <a:lumOff val="5000"/>
                  </a:schemeClr>
                </a:solidFill>
              </a:rPr>
              <a:t>Люди науки</a:t>
            </a:r>
            <a:endParaRPr lang="ru-RU" sz="5400" b="1" dirty="0">
              <a:solidFill>
                <a:schemeClr val="bg1">
                  <a:lumMod val="95000"/>
                  <a:lumOff val="5000"/>
                </a:schemeClr>
              </a:solidFill>
            </a:endParaRPr>
          </a:p>
        </p:txBody>
      </p:sp>
      <p:sp>
        <p:nvSpPr>
          <p:cNvPr id="5" name="TextBox 4"/>
          <p:cNvSpPr txBox="1"/>
          <p:nvPr/>
        </p:nvSpPr>
        <p:spPr>
          <a:xfrm>
            <a:off x="0" y="1142984"/>
            <a:ext cx="4143372" cy="923330"/>
          </a:xfrm>
          <a:prstGeom prst="rect">
            <a:avLst/>
          </a:prstGeom>
          <a:noFill/>
        </p:spPr>
        <p:txBody>
          <a:bodyPr wrap="square" rtlCol="0">
            <a:spAutoFit/>
          </a:bodyPr>
          <a:lstStyle/>
          <a:p>
            <a:r>
              <a:rPr lang="ru-RU" sz="5400" b="1" dirty="0" smtClean="0">
                <a:solidFill>
                  <a:schemeClr val="bg1">
                    <a:lumMod val="95000"/>
                    <a:lumOff val="5000"/>
                  </a:schemeClr>
                </a:solidFill>
              </a:rPr>
              <a:t>Компьютеры</a:t>
            </a:r>
            <a:endParaRPr lang="ru-RU" sz="5400" b="1" dirty="0">
              <a:solidFill>
                <a:schemeClr val="bg1">
                  <a:lumMod val="95000"/>
                  <a:lumOff val="5000"/>
                </a:schemeClr>
              </a:solidFill>
            </a:endParaRPr>
          </a:p>
        </p:txBody>
      </p:sp>
      <p:sp>
        <p:nvSpPr>
          <p:cNvPr id="6" name="TextBox 5"/>
          <p:cNvSpPr txBox="1"/>
          <p:nvPr/>
        </p:nvSpPr>
        <p:spPr>
          <a:xfrm>
            <a:off x="0" y="2571744"/>
            <a:ext cx="3714744" cy="923330"/>
          </a:xfrm>
          <a:prstGeom prst="rect">
            <a:avLst/>
          </a:prstGeom>
          <a:noFill/>
        </p:spPr>
        <p:txBody>
          <a:bodyPr wrap="square" rtlCol="0">
            <a:spAutoFit/>
          </a:bodyPr>
          <a:lstStyle/>
          <a:p>
            <a:r>
              <a:rPr lang="ru-RU" sz="5400" b="1" dirty="0" smtClean="0">
                <a:solidFill>
                  <a:schemeClr val="bg1">
                    <a:lumMod val="95000"/>
                    <a:lumOff val="5000"/>
                  </a:schemeClr>
                </a:solidFill>
              </a:rPr>
              <a:t>Литература</a:t>
            </a:r>
            <a:endParaRPr lang="ru-RU" sz="5400" b="1" dirty="0">
              <a:solidFill>
                <a:schemeClr val="bg1">
                  <a:lumMod val="95000"/>
                  <a:lumOff val="5000"/>
                </a:schemeClr>
              </a:solidFill>
            </a:endParaRPr>
          </a:p>
        </p:txBody>
      </p:sp>
      <p:sp>
        <p:nvSpPr>
          <p:cNvPr id="7" name="TextBox 6"/>
          <p:cNvSpPr txBox="1"/>
          <p:nvPr/>
        </p:nvSpPr>
        <p:spPr>
          <a:xfrm>
            <a:off x="0" y="4143380"/>
            <a:ext cx="3786182" cy="923330"/>
          </a:xfrm>
          <a:prstGeom prst="rect">
            <a:avLst/>
          </a:prstGeom>
          <a:noFill/>
        </p:spPr>
        <p:txBody>
          <a:bodyPr wrap="square" rtlCol="0">
            <a:spAutoFit/>
          </a:bodyPr>
          <a:lstStyle/>
          <a:p>
            <a:r>
              <a:rPr lang="ru-RU" sz="5400" b="1" dirty="0" smtClean="0">
                <a:solidFill>
                  <a:schemeClr val="bg1"/>
                </a:solidFill>
              </a:rPr>
              <a:t>Музыка</a:t>
            </a:r>
            <a:endParaRPr lang="ru-RU" sz="5400" b="1" dirty="0">
              <a:solidFill>
                <a:schemeClr val="bg1"/>
              </a:solidFill>
            </a:endParaRPr>
          </a:p>
        </p:txBody>
      </p:sp>
      <p:sp>
        <p:nvSpPr>
          <p:cNvPr id="8" name="TextBox 7"/>
          <p:cNvSpPr txBox="1"/>
          <p:nvPr/>
        </p:nvSpPr>
        <p:spPr>
          <a:xfrm>
            <a:off x="0" y="5715016"/>
            <a:ext cx="4000496" cy="923330"/>
          </a:xfrm>
          <a:prstGeom prst="rect">
            <a:avLst/>
          </a:prstGeom>
          <a:noFill/>
        </p:spPr>
        <p:txBody>
          <a:bodyPr wrap="square" rtlCol="0">
            <a:spAutoFit/>
          </a:bodyPr>
          <a:lstStyle/>
          <a:p>
            <a:r>
              <a:rPr lang="ru-RU" sz="5400" b="1" dirty="0" smtClean="0">
                <a:solidFill>
                  <a:schemeClr val="bg1"/>
                </a:solidFill>
              </a:rPr>
              <a:t>Кулинария</a:t>
            </a:r>
            <a:endParaRPr lang="ru-RU" sz="5400" b="1" dirty="0">
              <a:solidFill>
                <a:schemeClr val="bg1"/>
              </a:solidFill>
            </a:endParaRPr>
          </a:p>
        </p:txBody>
      </p:sp>
      <p:sp>
        <p:nvSpPr>
          <p:cNvPr id="9" name="TextBox 8"/>
          <p:cNvSpPr txBox="1"/>
          <p:nvPr/>
        </p:nvSpPr>
        <p:spPr>
          <a:xfrm>
            <a:off x="4286248" y="214290"/>
            <a:ext cx="1000132" cy="646331"/>
          </a:xfrm>
          <a:prstGeom prst="rect">
            <a:avLst/>
          </a:prstGeom>
          <a:noFill/>
        </p:spPr>
        <p:txBody>
          <a:bodyPr wrap="square" rtlCol="0">
            <a:spAutoFit/>
          </a:bodyPr>
          <a:lstStyle/>
          <a:p>
            <a:r>
              <a:rPr lang="ru-RU" sz="3600" b="1" dirty="0" smtClean="0">
                <a:hlinkClick r:id="rId2" action="ppaction://hlinksldjump"/>
              </a:rPr>
              <a:t>5</a:t>
            </a:r>
            <a:endParaRPr lang="ru-RU" sz="3600" b="1" dirty="0"/>
          </a:p>
        </p:txBody>
      </p:sp>
      <p:sp>
        <p:nvSpPr>
          <p:cNvPr id="10" name="TextBox 9"/>
          <p:cNvSpPr txBox="1"/>
          <p:nvPr/>
        </p:nvSpPr>
        <p:spPr>
          <a:xfrm>
            <a:off x="5500694" y="214290"/>
            <a:ext cx="857256" cy="646331"/>
          </a:xfrm>
          <a:prstGeom prst="rect">
            <a:avLst/>
          </a:prstGeom>
          <a:noFill/>
        </p:spPr>
        <p:txBody>
          <a:bodyPr wrap="square" rtlCol="0">
            <a:spAutoFit/>
          </a:bodyPr>
          <a:lstStyle/>
          <a:p>
            <a:r>
              <a:rPr lang="ru-RU" sz="3600" b="1" dirty="0" smtClean="0">
                <a:hlinkClick r:id="rId3" action="ppaction://hlinksldjump"/>
              </a:rPr>
              <a:t>10</a:t>
            </a:r>
            <a:endParaRPr lang="ru-RU" sz="3600" b="1" dirty="0"/>
          </a:p>
        </p:txBody>
      </p:sp>
      <p:sp>
        <p:nvSpPr>
          <p:cNvPr id="11" name="TextBox 10"/>
          <p:cNvSpPr txBox="1"/>
          <p:nvPr/>
        </p:nvSpPr>
        <p:spPr>
          <a:xfrm>
            <a:off x="6643702" y="214290"/>
            <a:ext cx="857256" cy="646331"/>
          </a:xfrm>
          <a:prstGeom prst="rect">
            <a:avLst/>
          </a:prstGeom>
          <a:noFill/>
        </p:spPr>
        <p:txBody>
          <a:bodyPr wrap="square" rtlCol="0">
            <a:spAutoFit/>
          </a:bodyPr>
          <a:lstStyle/>
          <a:p>
            <a:r>
              <a:rPr lang="ru-RU" sz="3600" b="1" dirty="0" smtClean="0">
                <a:hlinkClick r:id="rId4" action="ppaction://hlinksldjump"/>
              </a:rPr>
              <a:t>15</a:t>
            </a:r>
            <a:endParaRPr lang="ru-RU" sz="3600" b="1" dirty="0"/>
          </a:p>
        </p:txBody>
      </p:sp>
      <p:sp>
        <p:nvSpPr>
          <p:cNvPr id="12" name="TextBox 11">
            <a:hlinkClick r:id="rId5" action="ppaction://hlinksldjump"/>
          </p:cNvPr>
          <p:cNvSpPr txBox="1"/>
          <p:nvPr/>
        </p:nvSpPr>
        <p:spPr>
          <a:xfrm>
            <a:off x="7858148" y="214290"/>
            <a:ext cx="1000132" cy="646331"/>
          </a:xfrm>
          <a:prstGeom prst="rect">
            <a:avLst/>
          </a:prstGeom>
          <a:noFill/>
        </p:spPr>
        <p:txBody>
          <a:bodyPr wrap="square" rtlCol="0">
            <a:spAutoFit/>
          </a:bodyPr>
          <a:lstStyle/>
          <a:p>
            <a:r>
              <a:rPr lang="ru-RU" sz="3600" b="1" dirty="0" smtClean="0">
                <a:hlinkClick r:id="rId5" action="ppaction://hlinksldjump"/>
              </a:rPr>
              <a:t>20</a:t>
            </a:r>
            <a:endParaRPr lang="ru-RU" sz="3600" b="1" dirty="0"/>
          </a:p>
        </p:txBody>
      </p:sp>
      <p:sp>
        <p:nvSpPr>
          <p:cNvPr id="13" name="TextBox 12"/>
          <p:cNvSpPr txBox="1"/>
          <p:nvPr/>
        </p:nvSpPr>
        <p:spPr>
          <a:xfrm>
            <a:off x="4357686" y="1357298"/>
            <a:ext cx="571504" cy="646331"/>
          </a:xfrm>
          <a:prstGeom prst="rect">
            <a:avLst/>
          </a:prstGeom>
          <a:noFill/>
        </p:spPr>
        <p:txBody>
          <a:bodyPr wrap="square" rtlCol="0">
            <a:spAutoFit/>
          </a:bodyPr>
          <a:lstStyle/>
          <a:p>
            <a:r>
              <a:rPr lang="ru-RU" sz="3600" b="1" dirty="0" smtClean="0">
                <a:hlinkClick r:id="rId6" action="ppaction://hlinksldjump"/>
              </a:rPr>
              <a:t>5</a:t>
            </a:r>
            <a:endParaRPr lang="ru-RU" sz="3600" b="1" dirty="0"/>
          </a:p>
        </p:txBody>
      </p:sp>
      <p:sp>
        <p:nvSpPr>
          <p:cNvPr id="15" name="TextBox 14"/>
          <p:cNvSpPr txBox="1"/>
          <p:nvPr/>
        </p:nvSpPr>
        <p:spPr>
          <a:xfrm>
            <a:off x="5572132" y="1357298"/>
            <a:ext cx="714380" cy="646331"/>
          </a:xfrm>
          <a:prstGeom prst="rect">
            <a:avLst/>
          </a:prstGeom>
          <a:noFill/>
        </p:spPr>
        <p:txBody>
          <a:bodyPr wrap="square" rtlCol="0">
            <a:spAutoFit/>
          </a:bodyPr>
          <a:lstStyle/>
          <a:p>
            <a:r>
              <a:rPr lang="ru-RU" sz="3600" b="1" dirty="0" smtClean="0">
                <a:hlinkClick r:id="rId7" action="ppaction://hlinksldjump"/>
              </a:rPr>
              <a:t>10</a:t>
            </a:r>
            <a:endParaRPr lang="ru-RU" sz="3600" b="1" dirty="0"/>
          </a:p>
        </p:txBody>
      </p:sp>
      <p:sp>
        <p:nvSpPr>
          <p:cNvPr id="16" name="TextBox 15"/>
          <p:cNvSpPr txBox="1"/>
          <p:nvPr/>
        </p:nvSpPr>
        <p:spPr>
          <a:xfrm>
            <a:off x="6786578" y="1357298"/>
            <a:ext cx="857256" cy="646331"/>
          </a:xfrm>
          <a:prstGeom prst="rect">
            <a:avLst/>
          </a:prstGeom>
          <a:noFill/>
        </p:spPr>
        <p:txBody>
          <a:bodyPr wrap="square" rtlCol="0">
            <a:spAutoFit/>
          </a:bodyPr>
          <a:lstStyle/>
          <a:p>
            <a:r>
              <a:rPr lang="ru-RU" sz="3600" b="1" dirty="0" smtClean="0">
                <a:hlinkClick r:id="rId8" action="ppaction://hlinksldjump"/>
              </a:rPr>
              <a:t>15</a:t>
            </a:r>
            <a:endParaRPr lang="ru-RU" sz="3600" b="1" dirty="0"/>
          </a:p>
        </p:txBody>
      </p:sp>
      <p:sp>
        <p:nvSpPr>
          <p:cNvPr id="17" name="TextBox 16"/>
          <p:cNvSpPr txBox="1"/>
          <p:nvPr/>
        </p:nvSpPr>
        <p:spPr>
          <a:xfrm>
            <a:off x="8001024" y="1357298"/>
            <a:ext cx="714380" cy="646331"/>
          </a:xfrm>
          <a:prstGeom prst="rect">
            <a:avLst/>
          </a:prstGeom>
          <a:noFill/>
        </p:spPr>
        <p:txBody>
          <a:bodyPr wrap="square" rtlCol="0">
            <a:spAutoFit/>
          </a:bodyPr>
          <a:lstStyle/>
          <a:p>
            <a:r>
              <a:rPr lang="ru-RU" sz="3600" b="1" dirty="0" smtClean="0">
                <a:hlinkClick r:id="rId9" action="ppaction://hlinksldjump"/>
              </a:rPr>
              <a:t>20</a:t>
            </a:r>
            <a:endParaRPr lang="ru-RU" sz="3600" b="1" dirty="0"/>
          </a:p>
        </p:txBody>
      </p:sp>
      <p:sp>
        <p:nvSpPr>
          <p:cNvPr id="18" name="TextBox 17"/>
          <p:cNvSpPr txBox="1"/>
          <p:nvPr/>
        </p:nvSpPr>
        <p:spPr>
          <a:xfrm>
            <a:off x="4286248" y="2786058"/>
            <a:ext cx="857256" cy="646331"/>
          </a:xfrm>
          <a:prstGeom prst="rect">
            <a:avLst/>
          </a:prstGeom>
          <a:noFill/>
        </p:spPr>
        <p:txBody>
          <a:bodyPr wrap="square" rtlCol="0">
            <a:spAutoFit/>
          </a:bodyPr>
          <a:lstStyle/>
          <a:p>
            <a:r>
              <a:rPr lang="ru-RU" sz="3600" b="1" dirty="0" smtClean="0">
                <a:hlinkClick r:id="rId10" action="ppaction://hlinksldjump"/>
              </a:rPr>
              <a:t>5</a:t>
            </a:r>
            <a:endParaRPr lang="ru-RU" sz="3600" b="1" dirty="0"/>
          </a:p>
        </p:txBody>
      </p:sp>
      <p:sp>
        <p:nvSpPr>
          <p:cNvPr id="19" name="TextBox 18"/>
          <p:cNvSpPr txBox="1"/>
          <p:nvPr/>
        </p:nvSpPr>
        <p:spPr>
          <a:xfrm>
            <a:off x="5643570" y="2786058"/>
            <a:ext cx="714380" cy="646331"/>
          </a:xfrm>
          <a:prstGeom prst="rect">
            <a:avLst/>
          </a:prstGeom>
          <a:noFill/>
        </p:spPr>
        <p:txBody>
          <a:bodyPr wrap="square" rtlCol="0">
            <a:spAutoFit/>
          </a:bodyPr>
          <a:lstStyle/>
          <a:p>
            <a:r>
              <a:rPr lang="ru-RU" sz="3600" b="1" dirty="0" smtClean="0">
                <a:hlinkClick r:id="rId11" action="ppaction://hlinksldjump"/>
              </a:rPr>
              <a:t>10</a:t>
            </a:r>
            <a:endParaRPr lang="ru-RU" sz="3600" b="1" dirty="0"/>
          </a:p>
        </p:txBody>
      </p:sp>
      <p:sp>
        <p:nvSpPr>
          <p:cNvPr id="20" name="TextBox 19"/>
          <p:cNvSpPr txBox="1"/>
          <p:nvPr/>
        </p:nvSpPr>
        <p:spPr>
          <a:xfrm>
            <a:off x="6786578" y="2786058"/>
            <a:ext cx="785818" cy="646331"/>
          </a:xfrm>
          <a:prstGeom prst="rect">
            <a:avLst/>
          </a:prstGeom>
          <a:noFill/>
        </p:spPr>
        <p:txBody>
          <a:bodyPr wrap="square" rtlCol="0">
            <a:spAutoFit/>
          </a:bodyPr>
          <a:lstStyle/>
          <a:p>
            <a:r>
              <a:rPr lang="ru-RU" sz="3600" b="1" dirty="0" smtClean="0">
                <a:hlinkClick r:id="rId12" action="ppaction://hlinksldjump"/>
              </a:rPr>
              <a:t>15</a:t>
            </a:r>
            <a:endParaRPr lang="ru-RU" sz="3600" b="1" dirty="0"/>
          </a:p>
        </p:txBody>
      </p:sp>
      <p:sp>
        <p:nvSpPr>
          <p:cNvPr id="21" name="TextBox 20"/>
          <p:cNvSpPr txBox="1"/>
          <p:nvPr/>
        </p:nvSpPr>
        <p:spPr>
          <a:xfrm>
            <a:off x="8001024" y="2786058"/>
            <a:ext cx="714380" cy="646331"/>
          </a:xfrm>
          <a:prstGeom prst="rect">
            <a:avLst/>
          </a:prstGeom>
          <a:noFill/>
        </p:spPr>
        <p:txBody>
          <a:bodyPr wrap="square" rtlCol="0">
            <a:spAutoFit/>
          </a:bodyPr>
          <a:lstStyle/>
          <a:p>
            <a:r>
              <a:rPr lang="ru-RU" sz="3600" b="1" dirty="0" smtClean="0">
                <a:hlinkClick r:id="rId13" action="ppaction://hlinksldjump"/>
              </a:rPr>
              <a:t>20</a:t>
            </a:r>
            <a:endParaRPr lang="ru-RU" sz="3600" b="1" dirty="0"/>
          </a:p>
        </p:txBody>
      </p:sp>
      <p:sp>
        <p:nvSpPr>
          <p:cNvPr id="22" name="TextBox 21">
            <a:hlinkClick r:id="rId14" action="ppaction://hlinksldjump"/>
          </p:cNvPr>
          <p:cNvSpPr txBox="1"/>
          <p:nvPr/>
        </p:nvSpPr>
        <p:spPr>
          <a:xfrm>
            <a:off x="4286248" y="4357694"/>
            <a:ext cx="714380" cy="646331"/>
          </a:xfrm>
          <a:prstGeom prst="rect">
            <a:avLst/>
          </a:prstGeom>
          <a:noFill/>
        </p:spPr>
        <p:txBody>
          <a:bodyPr wrap="square" rtlCol="0">
            <a:spAutoFit/>
          </a:bodyPr>
          <a:lstStyle/>
          <a:p>
            <a:r>
              <a:rPr lang="ru-RU" sz="3600" b="1" dirty="0" smtClean="0">
                <a:hlinkClick r:id="rId14" action="ppaction://hlinksldjump"/>
              </a:rPr>
              <a:t>5</a:t>
            </a:r>
            <a:endParaRPr lang="ru-RU" sz="3600" b="1" dirty="0"/>
          </a:p>
        </p:txBody>
      </p:sp>
      <p:sp>
        <p:nvSpPr>
          <p:cNvPr id="23" name="TextBox 22"/>
          <p:cNvSpPr txBox="1"/>
          <p:nvPr/>
        </p:nvSpPr>
        <p:spPr>
          <a:xfrm>
            <a:off x="5643570" y="4357694"/>
            <a:ext cx="857256" cy="646331"/>
          </a:xfrm>
          <a:prstGeom prst="rect">
            <a:avLst/>
          </a:prstGeom>
          <a:noFill/>
        </p:spPr>
        <p:txBody>
          <a:bodyPr wrap="square" rtlCol="0">
            <a:spAutoFit/>
          </a:bodyPr>
          <a:lstStyle/>
          <a:p>
            <a:r>
              <a:rPr lang="ru-RU" sz="3600" b="1" dirty="0" smtClean="0">
                <a:hlinkClick r:id="rId15" action="ppaction://hlinksldjump"/>
              </a:rPr>
              <a:t>10</a:t>
            </a:r>
            <a:endParaRPr lang="ru-RU" sz="3600" b="1" dirty="0"/>
          </a:p>
        </p:txBody>
      </p:sp>
      <p:sp>
        <p:nvSpPr>
          <p:cNvPr id="24" name="TextBox 23"/>
          <p:cNvSpPr txBox="1"/>
          <p:nvPr/>
        </p:nvSpPr>
        <p:spPr>
          <a:xfrm>
            <a:off x="6786578" y="4357694"/>
            <a:ext cx="857256" cy="646331"/>
          </a:xfrm>
          <a:prstGeom prst="rect">
            <a:avLst/>
          </a:prstGeom>
          <a:noFill/>
        </p:spPr>
        <p:txBody>
          <a:bodyPr wrap="square" rtlCol="0">
            <a:spAutoFit/>
          </a:bodyPr>
          <a:lstStyle/>
          <a:p>
            <a:r>
              <a:rPr lang="ru-RU" sz="3600" b="1" dirty="0" smtClean="0">
                <a:hlinkClick r:id="rId16" action="ppaction://hlinksldjump"/>
              </a:rPr>
              <a:t>15</a:t>
            </a:r>
            <a:endParaRPr lang="ru-RU" sz="3600" b="1" dirty="0"/>
          </a:p>
        </p:txBody>
      </p:sp>
      <p:sp>
        <p:nvSpPr>
          <p:cNvPr id="25" name="TextBox 24"/>
          <p:cNvSpPr txBox="1"/>
          <p:nvPr/>
        </p:nvSpPr>
        <p:spPr>
          <a:xfrm>
            <a:off x="8001024" y="4357694"/>
            <a:ext cx="857256" cy="646331"/>
          </a:xfrm>
          <a:prstGeom prst="rect">
            <a:avLst/>
          </a:prstGeom>
          <a:noFill/>
        </p:spPr>
        <p:txBody>
          <a:bodyPr wrap="square" rtlCol="0">
            <a:spAutoFit/>
          </a:bodyPr>
          <a:lstStyle/>
          <a:p>
            <a:r>
              <a:rPr lang="ru-RU" sz="3600" b="1" dirty="0" smtClean="0">
                <a:hlinkClick r:id="rId17" action="ppaction://hlinksldjump"/>
              </a:rPr>
              <a:t>20</a:t>
            </a:r>
            <a:endParaRPr lang="ru-RU" sz="3600" b="1" dirty="0"/>
          </a:p>
        </p:txBody>
      </p:sp>
      <p:sp>
        <p:nvSpPr>
          <p:cNvPr id="26" name="TextBox 25">
            <a:hlinkClick r:id="rId18" action="ppaction://hlinksldjump"/>
          </p:cNvPr>
          <p:cNvSpPr txBox="1"/>
          <p:nvPr/>
        </p:nvSpPr>
        <p:spPr>
          <a:xfrm>
            <a:off x="4214810" y="5857892"/>
            <a:ext cx="714380" cy="646331"/>
          </a:xfrm>
          <a:prstGeom prst="rect">
            <a:avLst/>
          </a:prstGeom>
          <a:noFill/>
        </p:spPr>
        <p:txBody>
          <a:bodyPr wrap="square" rtlCol="0">
            <a:spAutoFit/>
          </a:bodyPr>
          <a:lstStyle/>
          <a:p>
            <a:r>
              <a:rPr lang="ru-RU" sz="3600" b="1" dirty="0" smtClean="0">
                <a:hlinkClick r:id="rId18" action="ppaction://hlinksldjump"/>
              </a:rPr>
              <a:t>5</a:t>
            </a:r>
            <a:endParaRPr lang="ru-RU" sz="3600" b="1" dirty="0"/>
          </a:p>
        </p:txBody>
      </p:sp>
      <p:sp>
        <p:nvSpPr>
          <p:cNvPr id="27" name="TextBox 26"/>
          <p:cNvSpPr txBox="1"/>
          <p:nvPr/>
        </p:nvSpPr>
        <p:spPr>
          <a:xfrm>
            <a:off x="5643570" y="5857892"/>
            <a:ext cx="857256" cy="646331"/>
          </a:xfrm>
          <a:prstGeom prst="rect">
            <a:avLst/>
          </a:prstGeom>
          <a:noFill/>
        </p:spPr>
        <p:txBody>
          <a:bodyPr wrap="square" rtlCol="0">
            <a:spAutoFit/>
          </a:bodyPr>
          <a:lstStyle/>
          <a:p>
            <a:r>
              <a:rPr lang="ru-RU" sz="3600" b="1" dirty="0" smtClean="0">
                <a:hlinkClick r:id="rId19" action="ppaction://hlinksldjump"/>
              </a:rPr>
              <a:t>10</a:t>
            </a:r>
            <a:endParaRPr lang="ru-RU" sz="3600" b="1" dirty="0"/>
          </a:p>
        </p:txBody>
      </p:sp>
      <p:sp>
        <p:nvSpPr>
          <p:cNvPr id="28" name="TextBox 27"/>
          <p:cNvSpPr txBox="1"/>
          <p:nvPr/>
        </p:nvSpPr>
        <p:spPr>
          <a:xfrm>
            <a:off x="6858016" y="5857892"/>
            <a:ext cx="714380" cy="646331"/>
          </a:xfrm>
          <a:prstGeom prst="rect">
            <a:avLst/>
          </a:prstGeom>
          <a:noFill/>
        </p:spPr>
        <p:txBody>
          <a:bodyPr wrap="square" rtlCol="0">
            <a:spAutoFit/>
          </a:bodyPr>
          <a:lstStyle/>
          <a:p>
            <a:r>
              <a:rPr lang="ru-RU" sz="3600" b="1" dirty="0" smtClean="0">
                <a:hlinkClick r:id="rId20" action="ppaction://hlinksldjump"/>
              </a:rPr>
              <a:t>15</a:t>
            </a:r>
            <a:endParaRPr lang="ru-RU" sz="3600" b="1" dirty="0"/>
          </a:p>
        </p:txBody>
      </p:sp>
      <p:sp>
        <p:nvSpPr>
          <p:cNvPr id="29" name="TextBox 28"/>
          <p:cNvSpPr txBox="1"/>
          <p:nvPr/>
        </p:nvSpPr>
        <p:spPr>
          <a:xfrm>
            <a:off x="8072462" y="5857892"/>
            <a:ext cx="714380" cy="646331"/>
          </a:xfrm>
          <a:prstGeom prst="rect">
            <a:avLst/>
          </a:prstGeom>
          <a:noFill/>
        </p:spPr>
        <p:txBody>
          <a:bodyPr wrap="square" rtlCol="0">
            <a:spAutoFit/>
          </a:bodyPr>
          <a:lstStyle/>
          <a:p>
            <a:r>
              <a:rPr lang="ru-RU" sz="3600" b="1" dirty="0" smtClean="0">
                <a:hlinkClick r:id="rId21" action="ppaction://hlinksldjump"/>
              </a:rPr>
              <a:t>20</a:t>
            </a:r>
            <a:endParaRPr lang="ru-RU" sz="36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2" restart="whenNotActive" fill="hold" evtFilter="cancelBubble" nodeType="interactiveSeq">
                <p:stCondLst>
                  <p:cond evt="onClick" delay="0">
                    <p:tgtEl>
                      <p:spTgt spid="11"/>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3"/>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5"/>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2" restart="whenNotActive" fill="hold" evtFilter="cancelBubble" nodeType="interactiveSeq">
                <p:stCondLst>
                  <p:cond evt="onClick" delay="0">
                    <p:tgtEl>
                      <p:spTgt spid="16"/>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6">
                                            <p:txEl>
                                              <p:pRg st="0" end="0"/>
                                            </p:txEl>
                                          </p:spTgt>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17">
                                            <p:txEl>
                                              <p:pRg st="0" end="0"/>
                                            </p:txEl>
                                          </p:spTgt>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8"/>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8">
                                            <p:txEl>
                                              <p:pRg st="0" end="0"/>
                                            </p:txEl>
                                          </p:spTgt>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7" restart="whenNotActive" fill="hold" evtFilter="cancelBubble" nodeType="interactiveSeq">
                <p:stCondLst>
                  <p:cond evt="onClick" delay="0">
                    <p:tgtEl>
                      <p:spTgt spid="19"/>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19">
                                            <p:txEl>
                                              <p:pRg st="0" end="0"/>
                                            </p:txEl>
                                          </p:spTgt>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20">
                                            <p:txEl>
                                              <p:pRg st="0" end="0"/>
                                            </p:txEl>
                                          </p:spTgt>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7" restart="whenNotActive" fill="hold" evtFilter="cancelBubble" nodeType="interactiveSeq">
                <p:stCondLst>
                  <p:cond evt="onClick" delay="0">
                    <p:tgtEl>
                      <p:spTgt spid="21"/>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21">
                                            <p:txEl>
                                              <p:pRg st="0" end="0"/>
                                            </p:txEl>
                                          </p:spTgt>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2">
                                            <p:txEl>
                                              <p:pRg st="0" end="0"/>
                                            </p:txEl>
                                          </p:spTgt>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23">
                                            <p:txEl>
                                              <p:pRg st="0" end="0"/>
                                            </p:txEl>
                                          </p:spTgt>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4">
                                            <p:txEl>
                                              <p:pRg st="0" end="0"/>
                                            </p:txEl>
                                          </p:spTgt>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7" restart="whenNotActive" fill="hold" evtFilter="cancelBubble" nodeType="interactiveSeq">
                <p:stCondLst>
                  <p:cond evt="onClick" delay="0">
                    <p:tgtEl>
                      <p:spTgt spid="25"/>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25">
                                            <p:txEl>
                                              <p:pRg st="0" end="0"/>
                                            </p:txEl>
                                          </p:spTgt>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2" restart="whenNotActive" fill="hold" evtFilter="cancelBubble" nodeType="interactiveSeq">
                <p:stCondLst>
                  <p:cond evt="onClick" delay="0">
                    <p:tgtEl>
                      <p:spTgt spid="26"/>
                    </p:tgtEl>
                  </p:cond>
                </p:stCondLst>
                <p:endSync evt="end" delay="0">
                  <p:rtn val="all"/>
                </p:endSync>
                <p:childTnLst>
                  <p:par>
                    <p:cTn id="83" fill="hold">
                      <p:stCondLst>
                        <p:cond delay="0"/>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26">
                                            <p:txEl>
                                              <p:pRg st="0" end="0"/>
                                            </p:txEl>
                                          </p:spTgt>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7" restart="whenNotActive" fill="hold" evtFilter="cancelBubble" nodeType="interactiveSeq">
                <p:stCondLst>
                  <p:cond evt="onClick" delay="0">
                    <p:tgtEl>
                      <p:spTgt spid="27"/>
                    </p:tgtEl>
                  </p:cond>
                </p:stCondLst>
                <p:endSync evt="end" delay="0">
                  <p:rtn val="all"/>
                </p:endSync>
                <p:childTnLst>
                  <p:par>
                    <p:cTn id="88" fill="hold">
                      <p:stCondLst>
                        <p:cond delay="0"/>
                      </p:stCondLst>
                      <p:childTnLst>
                        <p:par>
                          <p:cTn id="89" fill="hold">
                            <p:stCondLst>
                              <p:cond delay="0"/>
                            </p:stCondLst>
                            <p:childTnLst>
                              <p:par>
                                <p:cTn id="90" presetID="1" presetClass="exit" presetSubtype="0" fill="hold" nodeType="clickEffect">
                                  <p:stCondLst>
                                    <p:cond delay="0"/>
                                  </p:stCondLst>
                                  <p:childTnLst>
                                    <p:set>
                                      <p:cBhvr>
                                        <p:cTn id="91" dur="1" fill="hold">
                                          <p:stCondLst>
                                            <p:cond delay="0"/>
                                          </p:stCondLst>
                                        </p:cTn>
                                        <p:tgtEl>
                                          <p:spTgt spid="27">
                                            <p:txEl>
                                              <p:pRg st="0" end="0"/>
                                            </p:txEl>
                                          </p:spTgt>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92" restart="whenNotActive" fill="hold" evtFilter="cancelBubble" nodeType="interactiveSeq">
                <p:stCondLst>
                  <p:cond evt="onClick" delay="0">
                    <p:tgtEl>
                      <p:spTgt spid="28"/>
                    </p:tgtEl>
                  </p:cond>
                </p:stCondLst>
                <p:endSync evt="end" delay="0">
                  <p:rtn val="all"/>
                </p:endSync>
                <p:childTnLst>
                  <p:par>
                    <p:cTn id="93" fill="hold">
                      <p:stCondLst>
                        <p:cond delay="0"/>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28">
                                            <p:txEl>
                                              <p:pRg st="0" end="0"/>
                                            </p:txEl>
                                          </p:spTgt>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97" restart="whenNotActive" fill="hold" evtFilter="cancelBubble" nodeType="interactiveSeq">
                <p:stCondLst>
                  <p:cond evt="onClick" delay="0">
                    <p:tgtEl>
                      <p:spTgt spid="29"/>
                    </p:tgtEl>
                  </p:cond>
                </p:stCondLst>
                <p:endSync evt="end" delay="0">
                  <p:rtn val="all"/>
                </p:endSync>
                <p:childTnLst>
                  <p:par>
                    <p:cTn id="98" fill="hold">
                      <p:stCondLst>
                        <p:cond delay="0"/>
                      </p:stCondLst>
                      <p:childTnLst>
                        <p:par>
                          <p:cTn id="99" fill="hold">
                            <p:stCondLst>
                              <p:cond delay="0"/>
                            </p:stCondLst>
                            <p:childTnLst>
                              <p:par>
                                <p:cTn id="100" presetID="1" presetClass="exit" presetSubtype="0" fill="hold" nodeType="clickEffect">
                                  <p:stCondLst>
                                    <p:cond delay="0"/>
                                  </p:stCondLst>
                                  <p:childTnLst>
                                    <p:set>
                                      <p:cBhvr>
                                        <p:cTn id="101" dur="1" fill="hold">
                                          <p:stCondLst>
                                            <p:cond delay="0"/>
                                          </p:stCondLst>
                                        </p:cTn>
                                        <p:tgtEl>
                                          <p:spTgt spid="29">
                                            <p:txEl>
                                              <p:pRg st="0" end="0"/>
                                            </p:txEl>
                                          </p:spTgt>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754326"/>
          </a:xfrm>
          <a:prstGeom prst="rect">
            <a:avLst/>
          </a:prstGeom>
        </p:spPr>
        <p:txBody>
          <a:bodyPr wrap="square">
            <a:spAutoFit/>
          </a:bodyPr>
          <a:lstStyle/>
          <a:p>
            <a:pPr algn="ctr"/>
            <a:r>
              <a:rPr lang="ru-RU" sz="3600" b="1" i="1" dirty="0" smtClean="0"/>
              <a:t>У Лукоморья дуб зеленый;</a:t>
            </a:r>
          </a:p>
          <a:p>
            <a:pPr algn="ctr"/>
            <a:r>
              <a:rPr lang="ru-RU" sz="3600" b="1" i="1" dirty="0" smtClean="0"/>
              <a:t>Златая цепь на дубе том:</a:t>
            </a:r>
          </a:p>
          <a:p>
            <a:pPr algn="ctr"/>
            <a:r>
              <a:rPr lang="ru-RU" sz="3600" b="1" i="1" dirty="0" smtClean="0"/>
              <a:t>Продолжите стихотворение</a:t>
            </a:r>
            <a:endParaRPr lang="ru-RU" sz="3600" b="1" i="1" dirty="0"/>
          </a:p>
        </p:txBody>
      </p:sp>
      <p:sp>
        <p:nvSpPr>
          <p:cNvPr id="3" name="Прямоугольник 2"/>
          <p:cNvSpPr/>
          <p:nvPr/>
        </p:nvSpPr>
        <p:spPr>
          <a:xfrm>
            <a:off x="1214414" y="2643182"/>
            <a:ext cx="7072362" cy="2862322"/>
          </a:xfrm>
          <a:prstGeom prst="rect">
            <a:avLst/>
          </a:prstGeom>
        </p:spPr>
        <p:txBody>
          <a:bodyPr wrap="square">
            <a:spAutoFit/>
          </a:bodyPr>
          <a:lstStyle/>
          <a:p>
            <a:r>
              <a:rPr lang="ru-RU" sz="3600" b="1" i="1" dirty="0" smtClean="0"/>
              <a:t>И днем и ночью кот ученый</a:t>
            </a:r>
            <a:br>
              <a:rPr lang="ru-RU" sz="3600" b="1" i="1" dirty="0" smtClean="0"/>
            </a:br>
            <a:r>
              <a:rPr lang="ru-RU" sz="3600" b="1" i="1" dirty="0" smtClean="0"/>
              <a:t>Всё ходит по цепи кругом;</a:t>
            </a:r>
            <a:br>
              <a:rPr lang="ru-RU" sz="3600" b="1" i="1" dirty="0" smtClean="0"/>
            </a:br>
            <a:r>
              <a:rPr lang="ru-RU" sz="3600" b="1" i="1" dirty="0" smtClean="0"/>
              <a:t>Идет направо — песнь заводит,</a:t>
            </a:r>
            <a:br>
              <a:rPr lang="ru-RU" sz="3600" b="1" i="1" dirty="0" smtClean="0"/>
            </a:br>
            <a:r>
              <a:rPr lang="ru-RU" sz="3600" b="1" i="1" dirty="0" smtClean="0"/>
              <a:t>Налево — сказку говорит.</a:t>
            </a:r>
            <a:br>
              <a:rPr lang="ru-RU" sz="3600" b="1" i="1" dirty="0" smtClean="0"/>
            </a:br>
            <a:endParaRPr lang="ru-RU" sz="3600" b="1" i="1" dirty="0"/>
          </a:p>
        </p:txBody>
      </p:sp>
      <p:sp>
        <p:nvSpPr>
          <p:cNvPr id="4" name="Управляющая кнопка: далее 3">
            <a:hlinkClick r:id="rId2" action="ppaction://hlinksldjump" highlightClick="1"/>
          </p:cNvPr>
          <p:cNvSpPr/>
          <p:nvPr/>
        </p:nvSpPr>
        <p:spPr>
          <a:xfrm>
            <a:off x="6572264" y="5357826"/>
            <a:ext cx="2571736" cy="150017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308324"/>
          </a:xfrm>
          <a:prstGeom prst="rect">
            <a:avLst/>
          </a:prstGeom>
        </p:spPr>
        <p:txBody>
          <a:bodyPr wrap="square">
            <a:spAutoFit/>
          </a:bodyPr>
          <a:lstStyle/>
          <a:p>
            <a:pPr algn="just"/>
            <a:r>
              <a:rPr lang="ru-RU" sz="3600" b="1" i="1" dirty="0" smtClean="0"/>
              <a:t>Когда в 1941 г. враг приближался к Москве, на улицах города появились плакаты со словами: «Ребята, не Москва ль за нами?». Откуда эти слова, кто их автор?</a:t>
            </a:r>
            <a:endParaRPr lang="ru-RU" sz="3600" i="1" dirty="0"/>
          </a:p>
        </p:txBody>
      </p:sp>
      <p:pic>
        <p:nvPicPr>
          <p:cNvPr id="5122" name="Picture 2" descr="Картинка 2 из 37917">
            <a:hlinkClick r:id="rId2"/>
          </p:cNvPr>
          <p:cNvPicPr>
            <a:picLocks noChangeAspect="1" noChangeArrowheads="1"/>
          </p:cNvPicPr>
          <p:nvPr/>
        </p:nvPicPr>
        <p:blipFill>
          <a:blip r:embed="rId3"/>
          <a:srcRect/>
          <a:stretch>
            <a:fillRect/>
          </a:stretch>
        </p:blipFill>
        <p:spPr bwMode="auto">
          <a:xfrm>
            <a:off x="1857356" y="1337362"/>
            <a:ext cx="4643470" cy="5399384"/>
          </a:xfrm>
          <a:prstGeom prst="rect">
            <a:avLst/>
          </a:prstGeom>
          <a:noFill/>
        </p:spPr>
      </p:pic>
      <p:sp>
        <p:nvSpPr>
          <p:cNvPr id="4" name="Управляющая кнопка: далее 3">
            <a:hlinkClick r:id="rId4" action="ppaction://hlinksldjump" highlightClick="1"/>
          </p:cNvPr>
          <p:cNvSpPr/>
          <p:nvPr/>
        </p:nvSpPr>
        <p:spPr>
          <a:xfrm>
            <a:off x="7215206" y="5715016"/>
            <a:ext cx="1928794" cy="11429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862322"/>
          </a:xfrm>
          <a:prstGeom prst="rect">
            <a:avLst/>
          </a:prstGeom>
        </p:spPr>
        <p:txBody>
          <a:bodyPr wrap="square">
            <a:spAutoFit/>
          </a:bodyPr>
          <a:lstStyle/>
          <a:p>
            <a:pPr algn="just"/>
            <a:r>
              <a:rPr lang="ru-RU" sz="3600" b="1" i="1" dirty="0" smtClean="0"/>
              <a:t>В конце 18 века вышла книга под названием «Не любо – не слушай, а лгать не мешай».</a:t>
            </a:r>
          </a:p>
          <a:p>
            <a:pPr algn="just"/>
            <a:r>
              <a:rPr lang="ru-RU" sz="3600" b="1" i="1" dirty="0" smtClean="0"/>
              <a:t>Как она называется сейчас? </a:t>
            </a:r>
            <a:br>
              <a:rPr lang="ru-RU" sz="3600" b="1" i="1" dirty="0" smtClean="0"/>
            </a:br>
            <a:endParaRPr lang="ru-RU" sz="3600" b="1" i="1" dirty="0"/>
          </a:p>
        </p:txBody>
      </p:sp>
      <p:pic>
        <p:nvPicPr>
          <p:cNvPr id="4098" name="Picture 2" descr="Картинка 4 из 4191">
            <a:hlinkClick r:id="rId2"/>
          </p:cNvPr>
          <p:cNvPicPr>
            <a:picLocks noChangeAspect="1" noChangeArrowheads="1"/>
          </p:cNvPicPr>
          <p:nvPr/>
        </p:nvPicPr>
        <p:blipFill>
          <a:blip r:embed="rId3"/>
          <a:srcRect/>
          <a:stretch>
            <a:fillRect/>
          </a:stretch>
        </p:blipFill>
        <p:spPr bwMode="auto">
          <a:xfrm>
            <a:off x="714348" y="0"/>
            <a:ext cx="7358114" cy="6887677"/>
          </a:xfrm>
          <a:prstGeom prst="rect">
            <a:avLst/>
          </a:prstGeom>
          <a:noFill/>
        </p:spPr>
      </p:pic>
      <p:sp>
        <p:nvSpPr>
          <p:cNvPr id="4" name="Управляющая кнопка: далее 3">
            <a:hlinkClick r:id="rId4" action="ppaction://hlinksldjump" highlightClick="1"/>
          </p:cNvPr>
          <p:cNvSpPr/>
          <p:nvPr/>
        </p:nvSpPr>
        <p:spPr>
          <a:xfrm>
            <a:off x="7500958" y="5643578"/>
            <a:ext cx="1643042" cy="121442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046988"/>
          </a:xfrm>
          <a:prstGeom prst="rect">
            <a:avLst/>
          </a:prstGeom>
        </p:spPr>
        <p:txBody>
          <a:bodyPr wrap="square">
            <a:spAutoFit/>
          </a:bodyPr>
          <a:lstStyle/>
          <a:p>
            <a:pPr algn="just"/>
            <a:r>
              <a:rPr lang="ru-RU" sz="3200" b="1" i="1" dirty="0" smtClean="0"/>
              <a:t>А знаете ли вы, что выражение «проходить красной нитью», которое употребляют, когда хотят подчеркнуть основную мысль в каком-то произведении, пришло к нам из Англии, а точнее – с английского флота. При чем же тут флот?</a:t>
            </a:r>
            <a:endParaRPr lang="ru-RU" sz="3200" b="1" i="1" dirty="0"/>
          </a:p>
        </p:txBody>
      </p:sp>
      <p:sp>
        <p:nvSpPr>
          <p:cNvPr id="3" name="Прямоугольник 2"/>
          <p:cNvSpPr/>
          <p:nvPr/>
        </p:nvSpPr>
        <p:spPr>
          <a:xfrm>
            <a:off x="0" y="3000372"/>
            <a:ext cx="9144000" cy="3970318"/>
          </a:xfrm>
          <a:prstGeom prst="rect">
            <a:avLst/>
          </a:prstGeom>
        </p:spPr>
        <p:txBody>
          <a:bodyPr wrap="square">
            <a:spAutoFit/>
          </a:bodyPr>
          <a:lstStyle/>
          <a:p>
            <a:pPr algn="just"/>
            <a:r>
              <a:rPr lang="ru-RU" sz="2800" b="1" i="1" dirty="0" smtClean="0"/>
              <a:t>Дело в том, что по указанию Адмиралтейства в 1776 году во все корабельные канаты для военного флота на фабриках, где их производили, стали вплетать красную нить по всей длине этих канатов. Вытащить эту нить можно было, только распустив весь канат. Таким образом боролись с воровством: ведь по наличию в канате красной нити можно было совершенно точно установить его принадлежность английской короне, то есть государству.</a:t>
            </a:r>
            <a:endParaRPr lang="ru-RU" sz="2800" b="1" i="1" dirty="0"/>
          </a:p>
        </p:txBody>
      </p:sp>
      <p:sp>
        <p:nvSpPr>
          <p:cNvPr id="4" name="Управляющая кнопка: далее 3">
            <a:hlinkClick r:id="rId2" action="ppaction://hlinksldjump" highlightClick="1"/>
          </p:cNvPr>
          <p:cNvSpPr/>
          <p:nvPr/>
        </p:nvSpPr>
        <p:spPr>
          <a:xfrm>
            <a:off x="7072330" y="5857892"/>
            <a:ext cx="2071670" cy="10001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3314" name="Picture 2" descr="http://www.novdelo.ru/img/03_2006/1141385680.jpg"/>
          <p:cNvPicPr>
            <a:picLocks noChangeAspect="1" noChangeArrowheads="1"/>
          </p:cNvPicPr>
          <p:nvPr/>
        </p:nvPicPr>
        <p:blipFill>
          <a:blip r:embed="rId3"/>
          <a:srcRect/>
          <a:stretch>
            <a:fillRect/>
          </a:stretch>
        </p:blipFill>
        <p:spPr bwMode="auto">
          <a:xfrm>
            <a:off x="1571604" y="2533167"/>
            <a:ext cx="5357850" cy="420055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gtEl>
                                        <p:attrNameLst>
                                          <p:attrName>style.visibility</p:attrName>
                                        </p:attrNameLst>
                                      </p:cBhvr>
                                      <p:to>
                                        <p:strVal val="visible"/>
                                      </p:to>
                                    </p:set>
                                    <p:anim calcmode="lin" valueType="num">
                                      <p:cBhvr additive="base">
                                        <p:cTn id="13" dur="500" fill="hold"/>
                                        <p:tgtEl>
                                          <p:spTgt spid="13314"/>
                                        </p:tgtEl>
                                        <p:attrNameLst>
                                          <p:attrName>ppt_x</p:attrName>
                                        </p:attrNameLst>
                                      </p:cBhvr>
                                      <p:tavLst>
                                        <p:tav tm="0">
                                          <p:val>
                                            <p:strVal val="#ppt_x"/>
                                          </p:val>
                                        </p:tav>
                                        <p:tav tm="100000">
                                          <p:val>
                                            <p:strVal val="#ppt_x"/>
                                          </p:val>
                                        </p:tav>
                                      </p:tavLst>
                                    </p:anim>
                                    <p:anim calcmode="lin" valueType="num">
                                      <p:cBhvr additive="base">
                                        <p:cTn id="14" dur="500" fill="hold"/>
                                        <p:tgtEl>
                                          <p:spTgt spid="133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Картинка 3 из 14845">
            <a:hlinkClick r:id="rId2"/>
          </p:cNvPr>
          <p:cNvPicPr>
            <a:picLocks noChangeAspect="1" noChangeArrowheads="1"/>
          </p:cNvPicPr>
          <p:nvPr/>
        </p:nvPicPr>
        <p:blipFill>
          <a:blip r:embed="rId3"/>
          <a:srcRect/>
          <a:stretch>
            <a:fillRect/>
          </a:stretch>
        </p:blipFill>
        <p:spPr bwMode="auto">
          <a:xfrm>
            <a:off x="714348" y="411582"/>
            <a:ext cx="7988117" cy="5874938"/>
          </a:xfrm>
          <a:prstGeom prst="rect">
            <a:avLst/>
          </a:prstGeom>
          <a:noFill/>
        </p:spPr>
      </p:pic>
      <p:sp>
        <p:nvSpPr>
          <p:cNvPr id="3" name="Управляющая кнопка: далее 2">
            <a:hlinkClick r:id="rId4" action="ppaction://hlinksldjump" highlightClick="1"/>
          </p:cNvPr>
          <p:cNvSpPr/>
          <p:nvPr/>
        </p:nvSpPr>
        <p:spPr>
          <a:xfrm>
            <a:off x="7358082" y="5643578"/>
            <a:ext cx="1785918" cy="121442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970318"/>
          </a:xfrm>
          <a:prstGeom prst="rect">
            <a:avLst/>
          </a:prstGeom>
        </p:spPr>
        <p:txBody>
          <a:bodyPr wrap="square">
            <a:spAutoFit/>
          </a:bodyPr>
          <a:lstStyle/>
          <a:p>
            <a:pPr algn="ctr"/>
            <a:r>
              <a:rPr lang="ru-RU" sz="3600" b="1" i="1" dirty="0" smtClean="0"/>
              <a:t>Проказница-Мартышка,</a:t>
            </a:r>
            <a:br>
              <a:rPr lang="ru-RU" sz="3600" b="1" i="1" dirty="0" smtClean="0"/>
            </a:br>
            <a:r>
              <a:rPr lang="ru-RU" sz="3600" b="1" i="1" dirty="0" err="1" smtClean="0"/>
              <a:t>Осел</a:t>
            </a:r>
            <a:r>
              <a:rPr lang="ru-RU" sz="3600" b="1" i="1" dirty="0" smtClean="0"/>
              <a:t>,</a:t>
            </a:r>
            <a:br>
              <a:rPr lang="ru-RU" sz="3600" b="1" i="1" dirty="0" smtClean="0"/>
            </a:br>
            <a:r>
              <a:rPr lang="ru-RU" sz="3600" b="1" i="1" dirty="0" smtClean="0"/>
              <a:t>Козел,</a:t>
            </a:r>
            <a:br>
              <a:rPr lang="ru-RU" sz="3600" b="1" i="1" dirty="0" smtClean="0"/>
            </a:br>
            <a:r>
              <a:rPr lang="ru-RU" sz="3600" b="1" i="1" dirty="0" smtClean="0"/>
              <a:t>Да косолапый Мишка</a:t>
            </a:r>
            <a:br>
              <a:rPr lang="ru-RU" sz="3600" b="1" i="1" dirty="0" smtClean="0"/>
            </a:br>
            <a:r>
              <a:rPr lang="ru-RU" sz="3600" b="1" i="1" dirty="0" smtClean="0"/>
              <a:t>Затеяли сыграть…</a:t>
            </a:r>
          </a:p>
          <a:p>
            <a:pPr algn="ctr"/>
            <a:r>
              <a:rPr lang="ru-RU" sz="3600" b="1" i="1" dirty="0" smtClean="0"/>
              <a:t>Что хотели сыграть звери? Что обозначает этот музыкальный термин?</a:t>
            </a:r>
            <a:endParaRPr lang="ru-RU" sz="3600" b="1" i="1" dirty="0"/>
          </a:p>
        </p:txBody>
      </p:sp>
      <p:pic>
        <p:nvPicPr>
          <p:cNvPr id="28674" name="Picture 2" descr="Картинка 3 из 64000">
            <a:hlinkClick r:id="rId2"/>
          </p:cNvPr>
          <p:cNvPicPr>
            <a:picLocks noChangeAspect="1" noChangeArrowheads="1"/>
          </p:cNvPicPr>
          <p:nvPr/>
        </p:nvPicPr>
        <p:blipFill>
          <a:blip r:embed="rId3"/>
          <a:srcRect/>
          <a:stretch>
            <a:fillRect/>
          </a:stretch>
        </p:blipFill>
        <p:spPr bwMode="auto">
          <a:xfrm>
            <a:off x="1857356" y="186813"/>
            <a:ext cx="6000792" cy="6594277"/>
          </a:xfrm>
          <a:prstGeom prst="rect">
            <a:avLst/>
          </a:prstGeom>
          <a:noFill/>
        </p:spPr>
      </p:pic>
      <p:sp>
        <p:nvSpPr>
          <p:cNvPr id="4" name="Управляющая кнопка: далее 3">
            <a:hlinkClick r:id="rId4" action="ppaction://hlinksldjump" highlightClick="1"/>
          </p:cNvPr>
          <p:cNvSpPr/>
          <p:nvPr/>
        </p:nvSpPr>
        <p:spPr>
          <a:xfrm>
            <a:off x="7429520" y="5929330"/>
            <a:ext cx="1714480" cy="92867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blinds(horizontal)">
                                      <p:cBhvr>
                                        <p:cTn id="7" dur="5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Картинка 15 из 5067">
            <a:hlinkClick r:id="rId2"/>
          </p:cNvPr>
          <p:cNvPicPr>
            <a:picLocks noChangeAspect="1" noChangeArrowheads="1"/>
          </p:cNvPicPr>
          <p:nvPr/>
        </p:nvPicPr>
        <p:blipFill>
          <a:blip r:embed="rId3"/>
          <a:srcRect/>
          <a:stretch>
            <a:fillRect/>
          </a:stretch>
        </p:blipFill>
        <p:spPr bwMode="auto">
          <a:xfrm>
            <a:off x="857224" y="767565"/>
            <a:ext cx="7143800" cy="4878693"/>
          </a:xfrm>
          <a:prstGeom prst="rect">
            <a:avLst/>
          </a:prstGeom>
          <a:noFill/>
        </p:spPr>
      </p:pic>
      <p:sp>
        <p:nvSpPr>
          <p:cNvPr id="3" name="TextBox 2"/>
          <p:cNvSpPr txBox="1"/>
          <p:nvPr/>
        </p:nvSpPr>
        <p:spPr>
          <a:xfrm>
            <a:off x="0" y="5857892"/>
            <a:ext cx="9144000" cy="1077218"/>
          </a:xfrm>
          <a:prstGeom prst="rect">
            <a:avLst/>
          </a:prstGeom>
          <a:noFill/>
        </p:spPr>
        <p:txBody>
          <a:bodyPr wrap="square" rtlCol="0">
            <a:spAutoFit/>
          </a:bodyPr>
          <a:lstStyle/>
          <a:p>
            <a:r>
              <a:rPr lang="ru-RU" sz="3200" b="1" i="1" dirty="0" smtClean="0"/>
              <a:t>Назовите музыкальный инструмент. В какой стране он наиболее популярен?</a:t>
            </a:r>
            <a:endParaRPr lang="ru-RU" sz="3200" b="1" i="1" dirty="0"/>
          </a:p>
        </p:txBody>
      </p:sp>
      <p:sp>
        <p:nvSpPr>
          <p:cNvPr id="4" name="Управляющая кнопка: далее 3">
            <a:hlinkClick r:id="rId4" action="ppaction://hlinksldjump" highlightClick="1"/>
          </p:cNvPr>
          <p:cNvSpPr/>
          <p:nvPr/>
        </p:nvSpPr>
        <p:spPr>
          <a:xfrm>
            <a:off x="7429520" y="6000768"/>
            <a:ext cx="1714480" cy="8572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646331"/>
          </a:xfrm>
          <a:prstGeom prst="rect">
            <a:avLst/>
          </a:prstGeom>
        </p:spPr>
        <p:txBody>
          <a:bodyPr wrap="square">
            <a:spAutoFit/>
          </a:bodyPr>
          <a:lstStyle/>
          <a:p>
            <a:pPr algn="just"/>
            <a:r>
              <a:rPr lang="ru-RU" sz="3600" b="1" i="1" dirty="0" smtClean="0"/>
              <a:t>Какое отношения к музыке имеет фасоль? </a:t>
            </a:r>
            <a:endParaRPr lang="ru-RU" sz="3600" b="1" i="1" dirty="0"/>
          </a:p>
        </p:txBody>
      </p:sp>
      <p:sp>
        <p:nvSpPr>
          <p:cNvPr id="3" name="Прямоугольник 2"/>
          <p:cNvSpPr/>
          <p:nvPr/>
        </p:nvSpPr>
        <p:spPr>
          <a:xfrm>
            <a:off x="0" y="4611231"/>
            <a:ext cx="9144000" cy="2246769"/>
          </a:xfrm>
          <a:prstGeom prst="rect">
            <a:avLst/>
          </a:prstGeom>
        </p:spPr>
        <p:txBody>
          <a:bodyPr wrap="square">
            <a:spAutoFit/>
          </a:bodyPr>
          <a:lstStyle/>
          <a:p>
            <a:pPr algn="just"/>
            <a:r>
              <a:rPr lang="ru-RU" sz="2800" b="1" i="1" dirty="0" smtClean="0"/>
              <a:t>Произрастающая на грядке фасоль отношения к музыке никакого не имеет, то вот без нот «фа» и «соль», расположенных на нотных линейках по соседству, музыкантами и композиторам просто не обойтись.</a:t>
            </a:r>
            <a:endParaRPr lang="ru-RU" sz="2800" b="1" i="1" dirty="0"/>
          </a:p>
        </p:txBody>
      </p:sp>
      <p:pic>
        <p:nvPicPr>
          <p:cNvPr id="30722" name="Picture 2" descr="Картинка 3 из 42306">
            <a:hlinkClick r:id="rId2"/>
          </p:cNvPr>
          <p:cNvPicPr>
            <a:picLocks noChangeAspect="1" noChangeArrowheads="1"/>
          </p:cNvPicPr>
          <p:nvPr/>
        </p:nvPicPr>
        <p:blipFill>
          <a:blip r:embed="rId3"/>
          <a:srcRect/>
          <a:stretch>
            <a:fillRect/>
          </a:stretch>
        </p:blipFill>
        <p:spPr bwMode="auto">
          <a:xfrm>
            <a:off x="1785918" y="714356"/>
            <a:ext cx="5072098" cy="3810000"/>
          </a:xfrm>
          <a:prstGeom prst="rect">
            <a:avLst/>
          </a:prstGeom>
          <a:noFill/>
        </p:spPr>
      </p:pic>
      <p:sp>
        <p:nvSpPr>
          <p:cNvPr id="5" name="Управляющая кнопка: далее 4">
            <a:hlinkClick r:id="rId4" action="ppaction://hlinksldjump" highlightClick="1"/>
          </p:cNvPr>
          <p:cNvSpPr/>
          <p:nvPr/>
        </p:nvSpPr>
        <p:spPr>
          <a:xfrm>
            <a:off x="7429520" y="5715016"/>
            <a:ext cx="1714480" cy="11429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Картинка 189 из 2104">
            <a:hlinkClick r:id="rId2"/>
          </p:cNvPr>
          <p:cNvPicPr>
            <a:picLocks noChangeAspect="1" noChangeArrowheads="1"/>
          </p:cNvPicPr>
          <p:nvPr/>
        </p:nvPicPr>
        <p:blipFill>
          <a:blip r:embed="rId3"/>
          <a:srcRect/>
          <a:stretch>
            <a:fillRect/>
          </a:stretch>
        </p:blipFill>
        <p:spPr bwMode="auto">
          <a:xfrm>
            <a:off x="228012" y="357166"/>
            <a:ext cx="8701706" cy="6215105"/>
          </a:xfrm>
          <a:prstGeom prst="rect">
            <a:avLst/>
          </a:prstGeom>
          <a:noFill/>
        </p:spPr>
      </p:pic>
      <p:sp>
        <p:nvSpPr>
          <p:cNvPr id="4" name="Управляющая кнопка: далее 3">
            <a:hlinkClick r:id="rId4" action="ppaction://hlinksldjump" highlightClick="1"/>
          </p:cNvPr>
          <p:cNvSpPr/>
          <p:nvPr/>
        </p:nvSpPr>
        <p:spPr>
          <a:xfrm>
            <a:off x="6929454" y="5572140"/>
            <a:ext cx="2214546" cy="128586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200329"/>
          </a:xfrm>
          <a:prstGeom prst="rect">
            <a:avLst/>
          </a:prstGeom>
        </p:spPr>
        <p:txBody>
          <a:bodyPr wrap="square">
            <a:spAutoFit/>
          </a:bodyPr>
          <a:lstStyle/>
          <a:p>
            <a:pPr algn="just"/>
            <a:r>
              <a:rPr lang="ru-RU" sz="3600" b="1" i="1" dirty="0" smtClean="0"/>
              <a:t>Исходное сырье для изготовления кареты для Золушки.</a:t>
            </a:r>
            <a:endParaRPr lang="ru-RU" sz="3600" b="1" i="1" dirty="0"/>
          </a:p>
        </p:txBody>
      </p:sp>
      <p:pic>
        <p:nvPicPr>
          <p:cNvPr id="31746" name="Picture 2" descr="Картинка 2 из 64000">
            <a:hlinkClick r:id="rId2"/>
          </p:cNvPr>
          <p:cNvPicPr>
            <a:picLocks noChangeAspect="1" noChangeArrowheads="1"/>
          </p:cNvPicPr>
          <p:nvPr/>
        </p:nvPicPr>
        <p:blipFill>
          <a:blip r:embed="rId3"/>
          <a:srcRect/>
          <a:stretch>
            <a:fillRect/>
          </a:stretch>
        </p:blipFill>
        <p:spPr bwMode="auto">
          <a:xfrm>
            <a:off x="670558" y="1643049"/>
            <a:ext cx="7616218" cy="5088585"/>
          </a:xfrm>
          <a:prstGeom prst="rect">
            <a:avLst/>
          </a:prstGeom>
          <a:noFill/>
        </p:spPr>
      </p:pic>
      <p:sp>
        <p:nvSpPr>
          <p:cNvPr id="4" name="Управляющая кнопка: далее 3">
            <a:hlinkClick r:id="rId4" action="ppaction://hlinksldjump" highlightClick="1"/>
          </p:cNvPr>
          <p:cNvSpPr/>
          <p:nvPr/>
        </p:nvSpPr>
        <p:spPr>
          <a:xfrm>
            <a:off x="7786710" y="6072206"/>
            <a:ext cx="1357290" cy="78579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blinds(horizontal)">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524315"/>
          </a:xfrm>
          <a:prstGeom prst="rect">
            <a:avLst/>
          </a:prstGeom>
        </p:spPr>
        <p:txBody>
          <a:bodyPr wrap="square">
            <a:spAutoFit/>
          </a:bodyPr>
          <a:lstStyle/>
          <a:p>
            <a:pPr algn="just"/>
            <a:r>
              <a:rPr lang="ru-RU" sz="3600" b="1" i="1" dirty="0" smtClean="0"/>
              <a:t>Будучи профессором химии, он уделял большое внимание исследованиям по физике, кроме того, занимался астрономией, геологией, географией и другими науками, вел исследования в области истории, писал стихотворения и оды. </a:t>
            </a:r>
          </a:p>
          <a:p>
            <a:pPr algn="just"/>
            <a:r>
              <a:rPr lang="ru-RU" sz="3600" b="1" i="1" dirty="0" smtClean="0"/>
              <a:t>Назовите этого ученого.</a:t>
            </a:r>
            <a:endParaRPr lang="ru-RU" sz="3600" b="1" i="1" dirty="0"/>
          </a:p>
        </p:txBody>
      </p:sp>
      <p:pic>
        <p:nvPicPr>
          <p:cNvPr id="11266" name="Picture 2" descr="Картинка 1 из 1028">
            <a:hlinkClick r:id="rId2"/>
          </p:cNvPr>
          <p:cNvPicPr>
            <a:picLocks noChangeAspect="1" noChangeArrowheads="1"/>
          </p:cNvPicPr>
          <p:nvPr/>
        </p:nvPicPr>
        <p:blipFill>
          <a:blip r:embed="rId3"/>
          <a:srcRect/>
          <a:stretch>
            <a:fillRect/>
          </a:stretch>
        </p:blipFill>
        <p:spPr bwMode="auto">
          <a:xfrm>
            <a:off x="2500298" y="575621"/>
            <a:ext cx="3929090" cy="5694334"/>
          </a:xfrm>
          <a:prstGeom prst="rect">
            <a:avLst/>
          </a:prstGeom>
          <a:noFill/>
        </p:spPr>
      </p:pic>
      <p:sp>
        <p:nvSpPr>
          <p:cNvPr id="4" name="Управляющая кнопка: далее 3">
            <a:hlinkClick r:id="rId4" action="ppaction://hlinksldjump" highlightClick="1"/>
          </p:cNvPr>
          <p:cNvSpPr/>
          <p:nvPr/>
        </p:nvSpPr>
        <p:spPr>
          <a:xfrm>
            <a:off x="7358082" y="5857892"/>
            <a:ext cx="1785918" cy="10001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308324"/>
          </a:xfrm>
          <a:prstGeom prst="rect">
            <a:avLst/>
          </a:prstGeom>
        </p:spPr>
        <p:txBody>
          <a:bodyPr wrap="square">
            <a:spAutoFit/>
          </a:bodyPr>
          <a:lstStyle/>
          <a:p>
            <a:pPr algn="just"/>
            <a:r>
              <a:rPr lang="ru-RU" sz="3600" b="1" i="1" dirty="0" smtClean="0"/>
              <a:t>Назовите овощ, который выращивают на Руси с древних времен, а его название происходит от латинского слова «голова».</a:t>
            </a:r>
            <a:endParaRPr lang="ru-RU" sz="3600" b="1" i="1" dirty="0"/>
          </a:p>
        </p:txBody>
      </p:sp>
      <p:pic>
        <p:nvPicPr>
          <p:cNvPr id="32770" name="Picture 2" descr="Картинка 1 из 64000">
            <a:hlinkClick r:id="rId2"/>
          </p:cNvPr>
          <p:cNvPicPr>
            <a:picLocks noChangeAspect="1" noChangeArrowheads="1"/>
          </p:cNvPicPr>
          <p:nvPr/>
        </p:nvPicPr>
        <p:blipFill>
          <a:blip r:embed="rId3"/>
          <a:srcRect/>
          <a:stretch>
            <a:fillRect/>
          </a:stretch>
        </p:blipFill>
        <p:spPr bwMode="auto">
          <a:xfrm>
            <a:off x="1571604" y="2178633"/>
            <a:ext cx="6143668" cy="4610633"/>
          </a:xfrm>
          <a:prstGeom prst="rect">
            <a:avLst/>
          </a:prstGeom>
          <a:noFill/>
        </p:spPr>
      </p:pic>
      <p:sp>
        <p:nvSpPr>
          <p:cNvPr id="4" name="Управляющая кнопка: далее 3">
            <a:hlinkClick r:id="rId4" action="ppaction://hlinksldjump" highlightClick="1"/>
          </p:cNvPr>
          <p:cNvSpPr/>
          <p:nvPr/>
        </p:nvSpPr>
        <p:spPr>
          <a:xfrm>
            <a:off x="7358082" y="5857892"/>
            <a:ext cx="1785918" cy="100010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linds(horizontal)">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862322"/>
          </a:xfrm>
          <a:prstGeom prst="rect">
            <a:avLst/>
          </a:prstGeom>
        </p:spPr>
        <p:txBody>
          <a:bodyPr wrap="square">
            <a:spAutoFit/>
          </a:bodyPr>
          <a:lstStyle/>
          <a:p>
            <a:pPr algn="just"/>
            <a:r>
              <a:rPr lang="ru-RU" sz="3600" b="1" i="1" dirty="0" smtClean="0"/>
              <a:t>Название этого изделия происходит от славянского слова “колесо”. Этим словом на Руси характеризуют человека, видавшего виды, бывалого, много испытавшего в жизни.</a:t>
            </a:r>
            <a:endParaRPr lang="ru-RU" sz="3600" b="1" i="1" dirty="0"/>
          </a:p>
        </p:txBody>
      </p:sp>
      <p:pic>
        <p:nvPicPr>
          <p:cNvPr id="33794" name="Picture 2" descr="Картинка 2 из 10359">
            <a:hlinkClick r:id="rId2"/>
          </p:cNvPr>
          <p:cNvPicPr>
            <a:picLocks noChangeAspect="1" noChangeArrowheads="1"/>
          </p:cNvPicPr>
          <p:nvPr/>
        </p:nvPicPr>
        <p:blipFill>
          <a:blip r:embed="rId3"/>
          <a:srcRect/>
          <a:stretch>
            <a:fillRect/>
          </a:stretch>
        </p:blipFill>
        <p:spPr bwMode="auto">
          <a:xfrm>
            <a:off x="1857356" y="2786058"/>
            <a:ext cx="5076825" cy="3810000"/>
          </a:xfrm>
          <a:prstGeom prst="rect">
            <a:avLst/>
          </a:prstGeom>
          <a:noFill/>
        </p:spPr>
      </p:pic>
      <p:sp>
        <p:nvSpPr>
          <p:cNvPr id="4" name="Управляющая кнопка: далее 3">
            <a:hlinkClick r:id="rId4" action="ppaction://hlinksldjump" highlightClick="1"/>
          </p:cNvPr>
          <p:cNvSpPr/>
          <p:nvPr/>
        </p:nvSpPr>
        <p:spPr>
          <a:xfrm>
            <a:off x="7358082" y="5786454"/>
            <a:ext cx="1785918" cy="107154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linds(horizontal)">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262979"/>
          </a:xfrm>
          <a:prstGeom prst="rect">
            <a:avLst/>
          </a:prstGeom>
        </p:spPr>
        <p:txBody>
          <a:bodyPr wrap="square">
            <a:spAutoFit/>
          </a:bodyPr>
          <a:lstStyle/>
          <a:p>
            <a:pPr algn="just"/>
            <a:r>
              <a:rPr lang="ru-RU" sz="2800" b="1" i="1" dirty="0" smtClean="0"/>
              <a:t>Этот уроженец города Тобольска, закончивший с золотой медалью педагогический институт, говорил о себе: "Сам удивляюсь, чего только я не делывал на своей научной жизни". </a:t>
            </a:r>
            <a:br>
              <a:rPr lang="ru-RU" sz="2800" b="1" i="1" dirty="0" smtClean="0"/>
            </a:br>
            <a:r>
              <a:rPr lang="ru-RU" sz="2800" b="1" i="1" dirty="0" smtClean="0"/>
              <a:t>Он изобрел новый вид пороха, защитил докторскую диссертацию "О соединении спирта с водой", организовал Главную палату мер и весов в России, писал работы по воздухоплаванию, метеорологии, экономике, сельскому хозяйству, народному просвещению. Но свое самое знаменитое открытие  совершил в 1869 году.</a:t>
            </a:r>
          </a:p>
          <a:p>
            <a:pPr algn="just"/>
            <a:r>
              <a:rPr lang="ru-RU" sz="2800" b="1" i="1" dirty="0" smtClean="0"/>
              <a:t>О ком идет речь? Какое открытие совершил ученый?</a:t>
            </a:r>
            <a:endParaRPr lang="ru-RU" sz="2800" b="1" i="1" dirty="0"/>
          </a:p>
        </p:txBody>
      </p:sp>
      <p:grpSp>
        <p:nvGrpSpPr>
          <p:cNvPr id="5" name="Группа 4"/>
          <p:cNvGrpSpPr/>
          <p:nvPr/>
        </p:nvGrpSpPr>
        <p:grpSpPr>
          <a:xfrm>
            <a:off x="0" y="0"/>
            <a:ext cx="9144000" cy="6144156"/>
            <a:chOff x="0" y="0"/>
            <a:chExt cx="9144000" cy="6144156"/>
          </a:xfrm>
        </p:grpSpPr>
        <p:pic>
          <p:nvPicPr>
            <p:cNvPr id="10242" name="Picture 2" descr="Картинка 2 из 24237">
              <a:hlinkClick r:id="rId2"/>
            </p:cNvPr>
            <p:cNvPicPr>
              <a:picLocks noChangeAspect="1" noChangeArrowheads="1"/>
            </p:cNvPicPr>
            <p:nvPr/>
          </p:nvPicPr>
          <p:blipFill>
            <a:blip r:embed="rId3"/>
            <a:srcRect/>
            <a:stretch>
              <a:fillRect/>
            </a:stretch>
          </p:blipFill>
          <p:spPr bwMode="auto">
            <a:xfrm>
              <a:off x="0" y="0"/>
              <a:ext cx="4500594" cy="6144156"/>
            </a:xfrm>
            <a:prstGeom prst="rect">
              <a:avLst/>
            </a:prstGeom>
            <a:noFill/>
          </p:spPr>
        </p:pic>
        <p:pic>
          <p:nvPicPr>
            <p:cNvPr id="10244" name="Picture 4" descr="Картинка 1 из 2298">
              <a:hlinkClick r:id="rId4"/>
            </p:cNvPr>
            <p:cNvPicPr>
              <a:picLocks noChangeAspect="1" noChangeArrowheads="1"/>
            </p:cNvPicPr>
            <p:nvPr/>
          </p:nvPicPr>
          <p:blipFill>
            <a:blip r:embed="rId5"/>
            <a:srcRect/>
            <a:stretch>
              <a:fillRect/>
            </a:stretch>
          </p:blipFill>
          <p:spPr bwMode="auto">
            <a:xfrm>
              <a:off x="4500562" y="357166"/>
              <a:ext cx="4643438" cy="4095755"/>
            </a:xfrm>
            <a:prstGeom prst="rect">
              <a:avLst/>
            </a:prstGeom>
            <a:noFill/>
          </p:spPr>
        </p:pic>
      </p:grpSp>
      <p:sp>
        <p:nvSpPr>
          <p:cNvPr id="6" name="Управляющая кнопка: далее 5">
            <a:hlinkClick r:id="rId6" action="ppaction://hlinksldjump" highlightClick="1"/>
          </p:cNvPr>
          <p:cNvSpPr/>
          <p:nvPr/>
        </p:nvSpPr>
        <p:spPr>
          <a:xfrm>
            <a:off x="7286644" y="5786454"/>
            <a:ext cx="1857356" cy="107154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3416320"/>
          </a:xfrm>
          <a:prstGeom prst="rect">
            <a:avLst/>
          </a:prstGeom>
        </p:spPr>
        <p:txBody>
          <a:bodyPr wrap="square">
            <a:spAutoFit/>
          </a:bodyPr>
          <a:lstStyle/>
          <a:p>
            <a:pPr algn="just"/>
            <a:r>
              <a:rPr lang="ru-RU" sz="3600" b="1" i="1" dirty="0" smtClean="0"/>
              <a:t>На родине гелиоцентрической системы мира, стоит обелиск, на котором написано: «Остановившему Солнце, сдвинувшему Землю». </a:t>
            </a:r>
          </a:p>
          <a:p>
            <a:pPr algn="just"/>
            <a:r>
              <a:rPr lang="ru-RU" sz="3600" b="1" i="1" dirty="0" smtClean="0"/>
              <a:t>В какой стране установлен обелиск и в честь какого ученого?</a:t>
            </a:r>
            <a:endParaRPr lang="ru-RU" sz="3600" b="1" i="1" dirty="0"/>
          </a:p>
        </p:txBody>
      </p:sp>
      <p:pic>
        <p:nvPicPr>
          <p:cNvPr id="3074" name="Picture 2" descr="Картинка 1 из 1709">
            <a:hlinkClick r:id="rId2"/>
          </p:cNvPr>
          <p:cNvPicPr>
            <a:picLocks noChangeAspect="1" noChangeArrowheads="1"/>
          </p:cNvPicPr>
          <p:nvPr/>
        </p:nvPicPr>
        <p:blipFill>
          <a:blip r:embed="rId3"/>
          <a:srcRect/>
          <a:stretch>
            <a:fillRect/>
          </a:stretch>
        </p:blipFill>
        <p:spPr bwMode="auto">
          <a:xfrm>
            <a:off x="1714480" y="381534"/>
            <a:ext cx="5214974" cy="6081602"/>
          </a:xfrm>
          <a:prstGeom prst="rect">
            <a:avLst/>
          </a:prstGeom>
          <a:noFill/>
        </p:spPr>
      </p:pic>
      <p:sp>
        <p:nvSpPr>
          <p:cNvPr id="4" name="Управляющая кнопка: далее 3">
            <a:hlinkClick r:id="rId4" action="ppaction://hlinksldjump" highlightClick="1"/>
          </p:cNvPr>
          <p:cNvSpPr/>
          <p:nvPr/>
        </p:nvSpPr>
        <p:spPr>
          <a:xfrm>
            <a:off x="7286644" y="5643578"/>
            <a:ext cx="1857356" cy="121442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632311"/>
          </a:xfrm>
          <a:prstGeom prst="rect">
            <a:avLst/>
          </a:prstGeom>
        </p:spPr>
        <p:txBody>
          <a:bodyPr wrap="square">
            <a:spAutoFit/>
          </a:bodyPr>
          <a:lstStyle/>
          <a:p>
            <a:pPr algn="just"/>
            <a:r>
              <a:rPr lang="ru-RU" sz="3600" b="1" i="1" dirty="0" smtClean="0"/>
              <a:t>Несколько лет назад инженеры, взяв чертежи конструкций этого изобретателя, решили построить по ним машины. Так, рожденные в веке пятнадцатом, пришли в век двадцатый вертолет и планер, первый самодвижущийся экипаж с пружинным механизмом, и парашют, и выдвижная пожарная лестница. </a:t>
            </a:r>
          </a:p>
          <a:p>
            <a:pPr algn="just"/>
            <a:r>
              <a:rPr lang="ru-RU" sz="3600" b="1" i="1" dirty="0" smtClean="0"/>
              <a:t>Назовите изобретателя. </a:t>
            </a:r>
            <a:endParaRPr lang="ru-RU" sz="3600" b="1" i="1" dirty="0"/>
          </a:p>
        </p:txBody>
      </p:sp>
      <p:pic>
        <p:nvPicPr>
          <p:cNvPr id="2050" name="Picture 2" descr="Картинка 3 из 26227">
            <a:hlinkClick r:id="rId2"/>
          </p:cNvPr>
          <p:cNvPicPr>
            <a:picLocks noChangeAspect="1" noChangeArrowheads="1"/>
          </p:cNvPicPr>
          <p:nvPr/>
        </p:nvPicPr>
        <p:blipFill>
          <a:blip r:embed="rId3"/>
          <a:srcRect/>
          <a:stretch>
            <a:fillRect/>
          </a:stretch>
        </p:blipFill>
        <p:spPr bwMode="auto">
          <a:xfrm>
            <a:off x="1785918" y="159827"/>
            <a:ext cx="4857784" cy="6412917"/>
          </a:xfrm>
          <a:prstGeom prst="rect">
            <a:avLst/>
          </a:prstGeom>
          <a:noFill/>
        </p:spPr>
      </p:pic>
      <p:sp>
        <p:nvSpPr>
          <p:cNvPr id="4" name="Управляющая кнопка: далее 3">
            <a:hlinkClick r:id="rId4" action="ppaction://hlinksldjump" highlightClick="1"/>
          </p:cNvPr>
          <p:cNvSpPr/>
          <p:nvPr/>
        </p:nvSpPr>
        <p:spPr>
          <a:xfrm>
            <a:off x="7215206" y="5786454"/>
            <a:ext cx="1928794" cy="107154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754326"/>
          </a:xfrm>
          <a:prstGeom prst="rect">
            <a:avLst/>
          </a:prstGeom>
        </p:spPr>
        <p:txBody>
          <a:bodyPr wrap="square">
            <a:spAutoFit/>
          </a:bodyPr>
          <a:lstStyle/>
          <a:p>
            <a:pPr algn="just"/>
            <a:r>
              <a:rPr lang="ru-RU" sz="3600" b="1" i="1" dirty="0" smtClean="0"/>
              <a:t>Какая связь между городом в Англии, ружьем калибра 30х30 и одним из элементов компьютера</a:t>
            </a:r>
            <a:endParaRPr lang="ru-RU" sz="3600" b="1" i="1" dirty="0"/>
          </a:p>
        </p:txBody>
      </p:sp>
      <p:pic>
        <p:nvPicPr>
          <p:cNvPr id="9218" name="Picture 2" descr="Картинка 18 из 64000">
            <a:hlinkClick r:id="rId2"/>
          </p:cNvPr>
          <p:cNvPicPr>
            <a:picLocks noChangeAspect="1" noChangeArrowheads="1"/>
          </p:cNvPicPr>
          <p:nvPr/>
        </p:nvPicPr>
        <p:blipFill>
          <a:blip r:embed="rId3"/>
          <a:srcRect/>
          <a:stretch>
            <a:fillRect/>
          </a:stretch>
        </p:blipFill>
        <p:spPr bwMode="auto">
          <a:xfrm>
            <a:off x="0" y="1714488"/>
            <a:ext cx="4000500" cy="2990850"/>
          </a:xfrm>
          <a:prstGeom prst="rect">
            <a:avLst/>
          </a:prstGeom>
          <a:noFill/>
        </p:spPr>
      </p:pic>
      <p:pic>
        <p:nvPicPr>
          <p:cNvPr id="9220" name="Picture 4" descr="Картинка 2 из 861">
            <a:hlinkClick r:id="rId4"/>
          </p:cNvPr>
          <p:cNvPicPr>
            <a:picLocks noChangeAspect="1" noChangeArrowheads="1"/>
          </p:cNvPicPr>
          <p:nvPr/>
        </p:nvPicPr>
        <p:blipFill>
          <a:blip r:embed="rId5"/>
          <a:srcRect/>
          <a:stretch>
            <a:fillRect/>
          </a:stretch>
        </p:blipFill>
        <p:spPr bwMode="auto">
          <a:xfrm>
            <a:off x="4067175" y="1643050"/>
            <a:ext cx="4862543" cy="3071834"/>
          </a:xfrm>
          <a:prstGeom prst="rect">
            <a:avLst/>
          </a:prstGeom>
          <a:noFill/>
        </p:spPr>
      </p:pic>
      <p:pic>
        <p:nvPicPr>
          <p:cNvPr id="9222" name="Picture 6" descr="Картинка 1 из 64000">
            <a:hlinkClick r:id="rId6"/>
          </p:cNvPr>
          <p:cNvPicPr>
            <a:picLocks noChangeAspect="1" noChangeArrowheads="1"/>
          </p:cNvPicPr>
          <p:nvPr/>
        </p:nvPicPr>
        <p:blipFill>
          <a:blip r:embed="rId7"/>
          <a:srcRect/>
          <a:stretch>
            <a:fillRect/>
          </a:stretch>
        </p:blipFill>
        <p:spPr bwMode="auto">
          <a:xfrm>
            <a:off x="1857356" y="3048000"/>
            <a:ext cx="4705350" cy="3810000"/>
          </a:xfrm>
          <a:prstGeom prst="rect">
            <a:avLst/>
          </a:prstGeom>
          <a:noFill/>
        </p:spPr>
      </p:pic>
      <p:sp>
        <p:nvSpPr>
          <p:cNvPr id="6" name="Управляющая кнопка: далее 5">
            <a:hlinkClick r:id="rId8" action="ppaction://hlinksldjump" highlightClick="1"/>
          </p:cNvPr>
          <p:cNvSpPr/>
          <p:nvPr/>
        </p:nvSpPr>
        <p:spPr>
          <a:xfrm>
            <a:off x="7572396" y="5715016"/>
            <a:ext cx="1571604" cy="11429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blinds(horizontal)">
                                      <p:cBhvr>
                                        <p:cTn id="7"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754326"/>
          </a:xfrm>
          <a:prstGeom prst="rect">
            <a:avLst/>
          </a:prstGeom>
        </p:spPr>
        <p:txBody>
          <a:bodyPr wrap="square">
            <a:spAutoFit/>
          </a:bodyPr>
          <a:lstStyle/>
          <a:p>
            <a:pPr algn="just"/>
            <a:r>
              <a:rPr lang="ru-RU" sz="3600" b="1" i="1" dirty="0" smtClean="0"/>
              <a:t>ВИКЛУРАТА, СТКИДОЖЙ, НЕРСКА, ТЕРПНИР</a:t>
            </a:r>
          </a:p>
          <a:p>
            <a:pPr algn="just"/>
            <a:r>
              <a:rPr lang="ru-RU" sz="3600" b="1" i="1" dirty="0" smtClean="0"/>
              <a:t>Какие слова здесь </a:t>
            </a:r>
            <a:r>
              <a:rPr lang="ru-RU" sz="3600" b="1" i="1" dirty="0" err="1" smtClean="0"/>
              <a:t>эашифрованы</a:t>
            </a:r>
            <a:r>
              <a:rPr lang="ru-RU" sz="3600" b="1" i="1" dirty="0" smtClean="0"/>
              <a:t> и какое из них лишнее?</a:t>
            </a:r>
            <a:endParaRPr lang="ru-RU" sz="3600" b="1" i="1" dirty="0"/>
          </a:p>
        </p:txBody>
      </p:sp>
      <p:sp>
        <p:nvSpPr>
          <p:cNvPr id="3" name="TextBox 2"/>
          <p:cNvSpPr txBox="1"/>
          <p:nvPr/>
        </p:nvSpPr>
        <p:spPr>
          <a:xfrm>
            <a:off x="0" y="2714620"/>
            <a:ext cx="9144000" cy="1200329"/>
          </a:xfrm>
          <a:prstGeom prst="rect">
            <a:avLst/>
          </a:prstGeom>
          <a:noFill/>
        </p:spPr>
        <p:txBody>
          <a:bodyPr wrap="square" rtlCol="0">
            <a:spAutoFit/>
          </a:bodyPr>
          <a:lstStyle/>
          <a:p>
            <a:r>
              <a:rPr lang="ru-RU" sz="3600" b="1" i="1" dirty="0" smtClean="0"/>
              <a:t>Клавиатура, джойстик, сканер, принтер</a:t>
            </a:r>
          </a:p>
          <a:p>
            <a:r>
              <a:rPr lang="ru-RU" sz="3600" b="1" i="1" dirty="0" smtClean="0"/>
              <a:t>Принтер – устройство вывода</a:t>
            </a:r>
            <a:endParaRPr lang="ru-RU" sz="3600" b="1" i="1" dirty="0"/>
          </a:p>
        </p:txBody>
      </p:sp>
      <p:sp>
        <p:nvSpPr>
          <p:cNvPr id="4" name="Управляющая кнопка: далее 3">
            <a:hlinkClick r:id="rId2" action="ppaction://hlinksldjump" highlightClick="1"/>
          </p:cNvPr>
          <p:cNvSpPr/>
          <p:nvPr/>
        </p:nvSpPr>
        <p:spPr>
          <a:xfrm>
            <a:off x="7500958" y="5929330"/>
            <a:ext cx="1643042" cy="92867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2862322"/>
          </a:xfrm>
          <a:prstGeom prst="rect">
            <a:avLst/>
          </a:prstGeom>
        </p:spPr>
        <p:txBody>
          <a:bodyPr wrap="square">
            <a:spAutoFit/>
          </a:bodyPr>
          <a:lstStyle/>
          <a:p>
            <a:pPr algn="just"/>
            <a:r>
              <a:rPr lang="ru-RU" sz="3600" b="1" i="1" dirty="0" smtClean="0"/>
              <a:t>Когда появился манипулятор типа «мышь», то для него в русском языке некоторое время использовалось название по имени персонажа известной русской сказки. Назовите имя этого персонажа.</a:t>
            </a:r>
            <a:endParaRPr lang="ru-RU" sz="3600" b="1" i="1" dirty="0"/>
          </a:p>
        </p:txBody>
      </p:sp>
      <p:pic>
        <p:nvPicPr>
          <p:cNvPr id="8194" name="Picture 2" descr="Картинка 3 из 50870">
            <a:hlinkClick r:id="rId2"/>
          </p:cNvPr>
          <p:cNvPicPr>
            <a:picLocks noChangeAspect="1" noChangeArrowheads="1"/>
          </p:cNvPicPr>
          <p:nvPr/>
        </p:nvPicPr>
        <p:blipFill>
          <a:blip r:embed="rId3"/>
          <a:srcRect/>
          <a:stretch>
            <a:fillRect/>
          </a:stretch>
        </p:blipFill>
        <p:spPr bwMode="auto">
          <a:xfrm>
            <a:off x="1285852" y="2857496"/>
            <a:ext cx="6215106" cy="3857652"/>
          </a:xfrm>
          <a:prstGeom prst="rect">
            <a:avLst/>
          </a:prstGeom>
          <a:noFill/>
        </p:spPr>
      </p:pic>
      <p:sp>
        <p:nvSpPr>
          <p:cNvPr id="4" name="Управляющая кнопка: далее 3">
            <a:hlinkClick r:id="rId4" action="ppaction://hlinksldjump" highlightClick="1"/>
          </p:cNvPr>
          <p:cNvSpPr/>
          <p:nvPr/>
        </p:nvSpPr>
        <p:spPr>
          <a:xfrm>
            <a:off x="7572396" y="5500702"/>
            <a:ext cx="1571604" cy="1357298"/>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horizont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4524315"/>
          </a:xfrm>
          <a:prstGeom prst="rect">
            <a:avLst/>
          </a:prstGeom>
        </p:spPr>
        <p:txBody>
          <a:bodyPr wrap="square">
            <a:spAutoFit/>
          </a:bodyPr>
          <a:lstStyle/>
          <a:p>
            <a:pPr algn="just"/>
            <a:r>
              <a:rPr lang="ru-RU" sz="3600" b="1" i="1" dirty="0" smtClean="0"/>
              <a:t>Первый ПК «APPLE», согласно легенде, появился на свет в гараже Силиконовой долины (США) в 1977 году. Однако в 1981 году одна фирма выпустила более удачную модель ПК, которая на ближайшее время стала эталоном и завоевала рынки на всех континентах. </a:t>
            </a:r>
          </a:p>
          <a:p>
            <a:pPr algn="just"/>
            <a:r>
              <a:rPr lang="ru-RU" sz="3600" b="1" i="1" dirty="0" smtClean="0"/>
              <a:t>Назовите ее марку.</a:t>
            </a:r>
            <a:endParaRPr lang="ru-RU" sz="3600" b="1" i="1" dirty="0"/>
          </a:p>
        </p:txBody>
      </p:sp>
      <p:pic>
        <p:nvPicPr>
          <p:cNvPr id="6146" name="Picture 2" descr="Картинка 1 из 64000">
            <a:hlinkClick r:id="rId2"/>
          </p:cNvPr>
          <p:cNvPicPr>
            <a:picLocks noChangeAspect="1" noChangeArrowheads="1"/>
          </p:cNvPicPr>
          <p:nvPr/>
        </p:nvPicPr>
        <p:blipFill>
          <a:blip r:embed="rId3"/>
          <a:srcRect/>
          <a:stretch>
            <a:fillRect/>
          </a:stretch>
        </p:blipFill>
        <p:spPr bwMode="auto">
          <a:xfrm>
            <a:off x="62014" y="1428736"/>
            <a:ext cx="8867704" cy="4808192"/>
          </a:xfrm>
          <a:prstGeom prst="rect">
            <a:avLst/>
          </a:prstGeom>
          <a:noFill/>
        </p:spPr>
      </p:pic>
      <p:sp>
        <p:nvSpPr>
          <p:cNvPr id="4" name="Управляющая кнопка: далее 3">
            <a:hlinkClick r:id="rId4" action="ppaction://hlinksldjump" highlightClick="1"/>
          </p:cNvPr>
          <p:cNvSpPr/>
          <p:nvPr/>
        </p:nvSpPr>
        <p:spPr>
          <a:xfrm>
            <a:off x="6858016" y="5715016"/>
            <a:ext cx="2285984" cy="114298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linds(horizont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607</Words>
  <Application>Microsoft Office PowerPoint</Application>
  <PresentationFormat>Экран (4:3)</PresentationFormat>
  <Paragraphs>58</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Кугаевские</cp:lastModifiedBy>
  <cp:revision>3</cp:revision>
  <dcterms:modified xsi:type="dcterms:W3CDTF">2013-11-02T13:13:30Z</dcterms:modified>
</cp:coreProperties>
</file>